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96"/>
  </p:handoutMasterIdLst>
  <p:sldIdLst>
    <p:sldId id="3288" r:id="rId3"/>
    <p:sldId id="3317" r:id="rId5"/>
    <p:sldId id="3365" r:id="rId6"/>
    <p:sldId id="3453" r:id="rId7"/>
    <p:sldId id="3627" r:id="rId8"/>
    <p:sldId id="3344" r:id="rId9"/>
    <p:sldId id="3369" r:id="rId10"/>
    <p:sldId id="3544" r:id="rId11"/>
    <p:sldId id="3498" r:id="rId12"/>
    <p:sldId id="3349" r:id="rId13"/>
    <p:sldId id="3454" r:id="rId14"/>
    <p:sldId id="3495" r:id="rId15"/>
    <p:sldId id="3496" r:id="rId16"/>
    <p:sldId id="3497" r:id="rId17"/>
    <p:sldId id="3628" r:id="rId18"/>
    <p:sldId id="3455" r:id="rId19"/>
    <p:sldId id="3545" r:id="rId20"/>
    <p:sldId id="3500" r:id="rId21"/>
    <p:sldId id="3499" r:id="rId22"/>
    <p:sldId id="3546" r:id="rId23"/>
    <p:sldId id="3456" r:id="rId24"/>
    <p:sldId id="3711" r:id="rId25"/>
    <p:sldId id="3501" r:id="rId26"/>
    <p:sldId id="3368" r:id="rId27"/>
    <p:sldId id="3503" r:id="rId28"/>
    <p:sldId id="3502" r:id="rId29"/>
    <p:sldId id="3506" r:id="rId30"/>
    <p:sldId id="3507" r:id="rId31"/>
    <p:sldId id="3504" r:id="rId32"/>
    <p:sldId id="3505" r:id="rId33"/>
    <p:sldId id="3367" r:id="rId34"/>
    <p:sldId id="3370" r:id="rId35"/>
    <p:sldId id="3508" r:id="rId36"/>
    <p:sldId id="3509" r:id="rId37"/>
    <p:sldId id="3510" r:id="rId38"/>
    <p:sldId id="3457" r:id="rId39"/>
    <p:sldId id="3511" r:id="rId40"/>
    <p:sldId id="3512" r:id="rId41"/>
    <p:sldId id="3513" r:id="rId42"/>
    <p:sldId id="3514" r:id="rId43"/>
    <p:sldId id="3371" r:id="rId44"/>
    <p:sldId id="3519" r:id="rId45"/>
    <p:sldId id="3458" r:id="rId46"/>
    <p:sldId id="3516" r:id="rId47"/>
    <p:sldId id="3459" r:id="rId48"/>
    <p:sldId id="3517" r:id="rId49"/>
    <p:sldId id="3518" r:id="rId50"/>
    <p:sldId id="3629" r:id="rId51"/>
    <p:sldId id="3712" r:id="rId52"/>
    <p:sldId id="3460" r:id="rId53"/>
    <p:sldId id="3461" r:id="rId54"/>
    <p:sldId id="3520" r:id="rId55"/>
    <p:sldId id="3549" r:id="rId56"/>
    <p:sldId id="3523" r:id="rId57"/>
    <p:sldId id="3351" r:id="rId58"/>
    <p:sldId id="3525" r:id="rId59"/>
    <p:sldId id="3526" r:id="rId60"/>
    <p:sldId id="3527" r:id="rId61"/>
    <p:sldId id="3529" r:id="rId62"/>
    <p:sldId id="3530" r:id="rId63"/>
    <p:sldId id="3531" r:id="rId64"/>
    <p:sldId id="3532" r:id="rId65"/>
    <p:sldId id="3381" r:id="rId66"/>
    <p:sldId id="3372" r:id="rId67"/>
    <p:sldId id="3463" r:id="rId68"/>
    <p:sldId id="3534" r:id="rId69"/>
    <p:sldId id="3535" r:id="rId70"/>
    <p:sldId id="3536" r:id="rId71"/>
    <p:sldId id="3713" r:id="rId72"/>
    <p:sldId id="3538" r:id="rId73"/>
    <p:sldId id="3364" r:id="rId74"/>
    <p:sldId id="3464" r:id="rId75"/>
    <p:sldId id="3539" r:id="rId76"/>
    <p:sldId id="3540" r:id="rId77"/>
    <p:sldId id="3374" r:id="rId78"/>
    <p:sldId id="3541" r:id="rId79"/>
    <p:sldId id="3548" r:id="rId80"/>
    <p:sldId id="3542" r:id="rId81"/>
    <p:sldId id="3375" r:id="rId82"/>
    <p:sldId id="3466" r:id="rId83"/>
    <p:sldId id="3543" r:id="rId84"/>
    <p:sldId id="3714" r:id="rId85"/>
    <p:sldId id="3630" r:id="rId86"/>
    <p:sldId id="3444" r:id="rId87"/>
    <p:sldId id="3631" r:id="rId88"/>
    <p:sldId id="3632" r:id="rId89"/>
    <p:sldId id="3633" r:id="rId90"/>
    <p:sldId id="3634" r:id="rId91"/>
    <p:sldId id="3635" r:id="rId92"/>
    <p:sldId id="3636" r:id="rId93"/>
    <p:sldId id="3637" r:id="rId94"/>
    <p:sldId id="3343" r:id="rId95"/>
  </p:sldIdLst>
  <p:sldSz cx="9145270" cy="5144770"/>
  <p:notesSz cx="6858000" cy="9144000"/>
  <p:custDataLst>
    <p:tags r:id="rId10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15"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1" userDrawn="1">
          <p15:clr>
            <a:srgbClr val="A4A3A4"/>
          </p15:clr>
        </p15:guide>
        <p15:guide id="9" orient="horz" pos="233" userDrawn="1">
          <p15:clr>
            <a:srgbClr val="A4A3A4"/>
          </p15:clr>
        </p15:guide>
        <p15:guide id="10" orient="horz" pos="2976" userDrawn="1">
          <p15:clr>
            <a:srgbClr val="A4A3A4"/>
          </p15:clr>
        </p15:guide>
        <p15:guide id="11" pos="2880" userDrawn="1">
          <p15:clr>
            <a:srgbClr val="A4A3A4"/>
          </p15:clr>
        </p15:guide>
        <p15:guide id="12" pos="5397" userDrawn="1">
          <p15:clr>
            <a:srgbClr val="A4A3A4"/>
          </p15:clr>
        </p15:guide>
        <p15:guide id="13" pos="267"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2986" autoAdjust="0"/>
  </p:normalViewPr>
  <p:slideViewPr>
    <p:cSldViewPr showGuides="1">
      <p:cViewPr varScale="1">
        <p:scale>
          <a:sx n="109" d="100"/>
          <a:sy n="109" d="100"/>
        </p:scale>
        <p:origin x="600" y="110"/>
      </p:cViewPr>
      <p:guideLst>
        <p:guide orient="horz" pos="315"/>
        <p:guide pos="4068"/>
        <p:guide orient="horz" pos="4183"/>
        <p:guide pos="7588"/>
        <p:guide pos="376"/>
        <p:guide pos="1351"/>
        <p:guide orient="horz" pos="233"/>
        <p:guide orient="horz" pos="2976"/>
        <p:guide pos="2880"/>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tableStyles" Target="tableStyles.xml"/><Relationship Id="rId98" Type="http://schemas.openxmlformats.org/officeDocument/2006/relationships/viewProps" Target="viewProps.xml"/><Relationship Id="rId97" Type="http://schemas.openxmlformats.org/officeDocument/2006/relationships/presProps" Target="presProps.xml"/><Relationship Id="rId96" Type="http://schemas.openxmlformats.org/officeDocument/2006/relationships/handoutMaster" Target="handoutMasters/handoutMaster1.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0" Type="http://schemas.openxmlformats.org/officeDocument/2006/relationships/tags" Target="tags/tag60.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5"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tags" Target="../tags/tag21.xml"/><Relationship Id="rId1" Type="http://schemas.openxmlformats.org/officeDocument/2006/relationships/tags" Target="../tags/tag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2.xml"/><Relationship Id="rId12" Type="http://schemas.openxmlformats.org/officeDocument/2006/relationships/slideLayout" Target="../slideLayouts/slideLayout6.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29702;&#35770;&#21069;&#27839;\&#39640;&#32844;&#38498;&#26657;&#32844;&#19994;&#29983;&#28079;&#35268;&#21010;&#19982;&#23601;&#19994;&#25351;&#23548;&#35838;&#25945;&#23398;&#25928;&#26524;&#25552;&#21319;&#30740;&#31350;.pdf" TargetMode="Externa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30.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35838;&#31243;&#24605;&#25919;&#30740;&#31350;\&#22823;&#23398;&#29983;&#32844;&#19994;&#29983;&#28079;&#35268;&#21010;&#19982;&#21457;&#23637;-&#35838;&#31243;&#25945;&#23398;&#30340;&#24605;&#32771;.pdf" TargetMode="External"/><Relationship Id="rId1" Type="http://schemas.openxmlformats.org/officeDocument/2006/relationships/tags" Target="../tags/tag37.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tags" Target="../tags/tag14.xml"/><Relationship Id="rId1" Type="http://schemas.openxmlformats.org/officeDocument/2006/relationships/tags" Target="../tags/tag1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6.xml"/><Relationship Id="rId1" Type="http://schemas.openxmlformats.org/officeDocument/2006/relationships/tags" Target="../tags/tag38.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6.xml"/><Relationship Id="rId1" Type="http://schemas.openxmlformats.org/officeDocument/2006/relationships/tags" Target="../tags/tag50.xml"/></Relationships>
</file>

<file path=ppt/slides/_rels/slide69.xml.rels><?xml version="1.0" encoding="UTF-8" standalone="yes"?>
<Relationships xmlns="http://schemas.openxmlformats.org/package/2006/relationships"><Relationship Id="rId5" Type="http://schemas.openxmlformats.org/officeDocument/2006/relationships/notesSlide" Target="../notesSlides/notesSlide69.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35838;&#31243;&#24605;&#25919;&#30740;&#31350;\&#22823;&#23398;&#29983;&#32844;&#19994;&#29983;&#28079;&#35268;&#21010;&#34701;&#20837;&#35838;&#31243;&#24605;&#25919;&#21021;&#25506;.pdf" TargetMode="External"/><Relationship Id="rId1" Type="http://schemas.openxmlformats.org/officeDocument/2006/relationships/tags" Target="../tags/tag5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6.xml"/><Relationship Id="rId1" Type="http://schemas.openxmlformats.org/officeDocument/2006/relationships/tags" Target="../tags/tag5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6.xml"/><Relationship Id="rId1" Type="http://schemas.openxmlformats.org/officeDocument/2006/relationships/tags" Target="../tags/tag5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tags" Target="../tags/tag54.xml"/></Relationships>
</file>

<file path=ppt/slides/_rels/slide82.xml.rels><?xml version="1.0" encoding="UTF-8" standalone="yes"?>
<Relationships xmlns="http://schemas.openxmlformats.org/package/2006/relationships"><Relationship Id="rId5" Type="http://schemas.openxmlformats.org/officeDocument/2006/relationships/notesSlide" Target="../notesSlides/notesSlide82.xml"/><Relationship Id="rId4" Type="http://schemas.openxmlformats.org/officeDocument/2006/relationships/slideLayout" Target="../slideLayouts/slideLayout6.xml"/><Relationship Id="rId3" Type="http://schemas.openxmlformats.org/officeDocument/2006/relationships/image" Target="../media/image5.png"/><Relationship Id="rId2" Type="http://schemas.openxmlformats.org/officeDocument/2006/relationships/hyperlink" Target="..\&#29702;&#35770;&#21069;&#27839;\&#32844;&#19994;&#29983;&#28079;&#35268;&#21010;&#22312;&#24403;&#20195;&#22823;&#23398;&#29983;&#23601;&#19994;&#36807;&#31243;&#20013;&#25152;&#36215;&#30340;&#20316;&#29992;.pdf" TargetMode="External"/><Relationship Id="rId1" Type="http://schemas.openxmlformats.org/officeDocument/2006/relationships/tags" Target="../tags/tag5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56.xml"/></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6.xml"/><Relationship Id="rId2" Type="http://schemas.openxmlformats.org/officeDocument/2006/relationships/image" Target="../media/image7.png"/><Relationship Id="rId1" Type="http://schemas.openxmlformats.org/officeDocument/2006/relationships/tags" Target="../tags/tag5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4" Type="http://schemas.openxmlformats.org/officeDocument/2006/relationships/notesSlide" Target="../notesSlides/notesSlide89.xml"/><Relationship Id="rId3" Type="http://schemas.openxmlformats.org/officeDocument/2006/relationships/slideLayout" Target="../slideLayouts/slideLayout6.xml"/><Relationship Id="rId2" Type="http://schemas.openxmlformats.org/officeDocument/2006/relationships/image" Target="../media/image8.png"/><Relationship Id="rId1" Type="http://schemas.openxmlformats.org/officeDocument/2006/relationships/tags" Target="../tags/tag5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6.xml"/><Relationship Id="rId2" Type="http://schemas.openxmlformats.org/officeDocument/2006/relationships/image" Target="../media/image9.png"/><Relationship Id="rId1" Type="http://schemas.openxmlformats.org/officeDocument/2006/relationships/tags" Target="../tags/tag59.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5.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3738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职场适应与转变</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0280" cy="922020"/>
          </a:xfrm>
          <a:prstGeom prst="rect">
            <a:avLst/>
          </a:prstGeom>
          <a:noFill/>
        </p:spPr>
        <p:txBody>
          <a:bodyPr wrap="none" rtlCol="0">
            <a:spAutoFit/>
          </a:bodyPr>
          <a:lstStyle/>
          <a:p>
            <a:r>
              <a:rPr lang="zh-CN" altLang="en-US" sz="5400" dirty="0">
                <a:solidFill>
                  <a:schemeClr val="bg1"/>
                </a:solidFill>
                <a:latin typeface="Agency FB" panose="020B0503020202020204" pitchFamily="34" charset="0"/>
              </a:rPr>
              <a:t>第七章</a:t>
            </a:r>
            <a:endParaRPr lang="zh-CN" altLang="en-US" sz="5400"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928032" y="3266715"/>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590503" y="3591042"/>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819039" y="3264078"/>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2075702" y="3267593"/>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635614" y="2089821"/>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1069266" y="1997534"/>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572924" y="1809441"/>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1230999" y="1714517"/>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2291931" y="3025008"/>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452503" y="3244741"/>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533652" y="1865693"/>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824312" y="1502692"/>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847167" y="2927446"/>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1131675" y="2350865"/>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1051687" y="2504678"/>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598414" y="2552140"/>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539522" y="2960846"/>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2170632" y="1542246"/>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1263521" y="2872073"/>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576722" y="2393933"/>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471841" y="1538729"/>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475638" y="2730564"/>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1347903" y="2110037"/>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2104708" y="2199688"/>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475356" y="2514347"/>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2269078" y="1899971"/>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764542" y="2164531"/>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994835" y="2566204"/>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2116135" y="2154863"/>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2239192" y="2887015"/>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1262642" y="2009838"/>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956161" y="1781315"/>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2144263" y="1734732"/>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2151294" y="2444912"/>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1243304" y="2662008"/>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452503" y="1993138"/>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433449" y="2577631"/>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714439" y="3472386"/>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887599" y="2480067"/>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877931" y="1754948"/>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3786505" y="1659890"/>
            <a:ext cx="2317750" cy="506730"/>
          </a:xfrm>
          <a:prstGeom prst="rect">
            <a:avLst/>
          </a:prstGeom>
        </p:spPr>
        <p:txBody>
          <a:bodyPr wrap="square" lIns="91453" tIns="45726" rIns="91453" bIns="45726">
            <a:spAutoFit/>
          </a:bodyPr>
          <a:lstStyle/>
          <a:p>
            <a:pPr>
              <a:lnSpc>
                <a:spcPct val="150000"/>
              </a:lnSpc>
            </a:pPr>
            <a:r>
              <a:rPr lang="zh-CN" altLang="en-US" sz="1800" b="1" dirty="0">
                <a:solidFill>
                  <a:schemeClr val="accent1"/>
                </a:solidFill>
                <a:latin typeface="楷体" panose="02010609060101010101" pitchFamily="2" charset="-122"/>
                <a:ea typeface="楷体" panose="02010609060101010101" pitchFamily="2" charset="-122"/>
              </a:rPr>
              <a:t>（一）社会角色不同</a:t>
            </a:r>
            <a:endParaRPr lang="zh-CN" altLang="en-US" sz="18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3893820" y="3036570"/>
            <a:ext cx="2003425" cy="645160"/>
          </a:xfrm>
          <a:prstGeom prst="rect">
            <a:avLst/>
          </a:prstGeom>
        </p:spPr>
        <p:txBody>
          <a:bodyPr wrap="square" lIns="91453" tIns="45726" rIns="91453" bIns="45726">
            <a:spAutoFit/>
          </a:bodyPr>
          <a:lstStyle/>
          <a:p>
            <a:r>
              <a:rPr lang="zh-CN" altLang="en-US" sz="1800" b="1" dirty="0">
                <a:solidFill>
                  <a:schemeClr val="accent4"/>
                </a:solidFill>
                <a:latin typeface="楷体" panose="02010609060101010101" pitchFamily="2" charset="-122"/>
                <a:ea typeface="楷体" panose="02010609060101010101" pitchFamily="2" charset="-122"/>
              </a:rPr>
              <a:t>（三）生活管理方式不同</a:t>
            </a:r>
            <a:endParaRPr lang="zh-CN" altLang="en-US" sz="18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417945" y="1695450"/>
            <a:ext cx="2472690" cy="922020"/>
          </a:xfrm>
          <a:prstGeom prst="rect">
            <a:avLst/>
          </a:prstGeom>
        </p:spPr>
        <p:txBody>
          <a:bodyPr wrap="square" lIns="91453" tIns="45726" rIns="91453" bIns="45726">
            <a:spAutoFit/>
          </a:bodyPr>
          <a:lstStyle/>
          <a:p>
            <a:pPr>
              <a:lnSpc>
                <a:spcPct val="150000"/>
              </a:lnSpc>
            </a:pPr>
            <a:r>
              <a:rPr lang="zh-CN" altLang="en-US" sz="1800" b="1" dirty="0">
                <a:solidFill>
                  <a:schemeClr val="accent4"/>
                </a:solidFill>
                <a:latin typeface="楷体" panose="02010609060101010101" pitchFamily="2" charset="-122"/>
                <a:ea typeface="楷体" panose="02010609060101010101" pitchFamily="2" charset="-122"/>
              </a:rPr>
              <a:t>（二）人际关系不同</a:t>
            </a:r>
            <a:endParaRPr lang="zh-CN" altLang="en-US" sz="1800" b="1" dirty="0">
              <a:solidFill>
                <a:schemeClr val="accent4"/>
              </a:solidFill>
              <a:latin typeface="楷体" panose="02010609060101010101" pitchFamily="2" charset="-122"/>
              <a:ea typeface="楷体" panose="02010609060101010101" pitchFamily="2" charset="-122"/>
            </a:endParaRPr>
          </a:p>
          <a:p>
            <a:pPr>
              <a:lnSpc>
                <a:spcPct val="150000"/>
              </a:lnSpc>
            </a:pPr>
            <a:endParaRPr lang="zh-CN" altLang="en-US" sz="18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445002" y="3004592"/>
            <a:ext cx="1987972" cy="922020"/>
          </a:xfrm>
          <a:prstGeom prst="rect">
            <a:avLst/>
          </a:prstGeom>
        </p:spPr>
        <p:txBody>
          <a:bodyPr wrap="square" lIns="91453" tIns="45726" rIns="91453" bIns="45726">
            <a:spAutoFit/>
          </a:bodyPr>
          <a:lstStyle/>
          <a:p>
            <a:r>
              <a:rPr lang="zh-CN" altLang="en-US" sz="1800" b="1" dirty="0">
                <a:solidFill>
                  <a:schemeClr val="accent1"/>
                </a:solidFill>
                <a:latin typeface="楷体" panose="02010609060101010101" pitchFamily="2" charset="-122"/>
                <a:ea typeface="楷体" panose="02010609060101010101" pitchFamily="2" charset="-122"/>
              </a:rPr>
              <a:t>（四）对社会认识的内容、途径不同</a:t>
            </a:r>
            <a:endParaRPr lang="zh-CN" altLang="en-US" sz="18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3413516" y="3103143"/>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6018153" y="3120332"/>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3413516" y="1781034"/>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6018153" y="1793620"/>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2074140" y="252099"/>
            <a:ext cx="44932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二、学生角色与职业角色的差异</a:t>
            </a:r>
            <a:endParaRPr lang="zh-CN" altLang="en-US" sz="24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24011" y="2140770"/>
            <a:ext cx="8511108" cy="2769989"/>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社会责任不同</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学生角色的主要责任是个体努力吸取知识，使自己在德、智、体等方面得到全面发展。责任的履行情况主要取决于本人知识掌握的多少和能力培养的程度。</a:t>
            </a:r>
            <a:endParaRPr lang="en-US" altLang="zh-CN" sz="1400" dirty="0"/>
          </a:p>
          <a:p>
            <a:r>
              <a:rPr lang="zh-CN" altLang="en-US" sz="1400" dirty="0"/>
              <a:t>职业角色的责任是个体以特定的身份去履行自己的职责，依靠自己的本领或技能去工作，去服务社会以及完成某个事项的过程。责任履行的优劣，不仅影响到个人价值的实现，还会影响到单位、行业的声誉。</a:t>
            </a:r>
            <a:endParaRPr lang="en-US" altLang="zh-CN" sz="1400" dirty="0"/>
          </a:p>
          <a:p>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社会规范不同</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学生角色规范主要是从教育的角度出发，要让学生遵守学生规范，使之培养成为合格的人才。</a:t>
            </a:r>
            <a:endParaRPr lang="en-US" altLang="zh-CN" sz="1400" dirty="0"/>
          </a:p>
          <a:p>
            <a:r>
              <a:rPr lang="zh-CN" altLang="en-US" sz="1400" dirty="0"/>
              <a:t>职业角色的规范则是社会提供的从业者的行为模式，其因职业的不同而不同。这些规范既具体又严格，个体违背了就要承担一定的责任，甚至是法律责任。</a:t>
            </a:r>
            <a:endParaRPr lang="en-US" altLang="zh-CN" sz="1400" dirty="0"/>
          </a:p>
          <a:p>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社会权利不同</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学生角色的权利主要是依法接受教育，并取得经济生活的保障或资助。</a:t>
            </a:r>
            <a:endParaRPr lang="en-US" altLang="zh-CN" sz="1400" dirty="0"/>
          </a:p>
          <a:p>
            <a:r>
              <a:rPr lang="zh-CN" altLang="en-US" sz="1400" dirty="0"/>
              <a:t>职业角色的权利则是依法行使职权，开展工作，并在履行义务的同时得到报酬。</a:t>
            </a:r>
            <a:endParaRPr lang="en-US" altLang="zh-CN" sz="1400" dirty="0">
              <a:latin typeface="楷体" panose="02010609060101010101" pitchFamily="2" charset="-122"/>
              <a:ea typeface="楷体" panose="02010609060101010101" pitchFamily="2" charset="-122"/>
            </a:endParaRPr>
          </a:p>
        </p:txBody>
      </p:sp>
      <p:sp>
        <p:nvSpPr>
          <p:cNvPr id="9" name="文本框 8"/>
          <p:cNvSpPr txBox="1"/>
          <p:nvPr/>
        </p:nvSpPr>
        <p:spPr>
          <a:xfrm>
            <a:off x="540385" y="731520"/>
            <a:ext cx="280543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（一）社会角色不同</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68085" y="1204785"/>
            <a:ext cx="8511108" cy="830997"/>
          </a:xfrm>
          <a:prstGeom prst="rect">
            <a:avLst/>
          </a:prstGeom>
          <a:noFill/>
        </p:spPr>
        <p:txBody>
          <a:bodyPr wrap="square">
            <a:spAutoFit/>
          </a:bodyPr>
          <a:lstStyle/>
          <a:p>
            <a:r>
              <a:rPr lang="zh-CN" altLang="en-US" sz="1600" u="sng" dirty="0"/>
              <a:t>学生角色是个体受教育，储备知识，掌握本领，接受经济供给和资助，逐步完善自己的过程；</a:t>
            </a:r>
            <a:endParaRPr lang="en-US" altLang="zh-CN" sz="1600" u="sng" dirty="0"/>
          </a:p>
          <a:p>
            <a:r>
              <a:rPr lang="zh-CN" altLang="en-US" sz="1600" u="sng" dirty="0"/>
              <a:t>职业角色则是个体用自己掌握的本事，通过具体工作为社会付出，独立作业，具有一定的权利和义务，并以自己的行为承担责任的过程。两者的区别表现在以下几方面。</a:t>
            </a:r>
            <a:endParaRPr lang="en-US" altLang="zh-CN" sz="1600" u="sng" dirty="0"/>
          </a:p>
        </p:txBody>
      </p:sp>
      <p:sp>
        <p:nvSpPr>
          <p:cNvPr id="229" name="文本框 228"/>
          <p:cNvSpPr txBox="1"/>
          <p:nvPr>
            <p:custDataLst>
              <p:tags r:id="rId1"/>
            </p:custDataLst>
          </p:nvPr>
        </p:nvSpPr>
        <p:spPr>
          <a:xfrm>
            <a:off x="2124940" y="191774"/>
            <a:ext cx="449325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二、学生角色与职业角色的差异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204392"/>
            <a:ext cx="8352928" cy="2619948"/>
          </a:xfrm>
          <a:prstGeom prst="rect">
            <a:avLst/>
          </a:prstGeom>
          <a:noFill/>
        </p:spPr>
        <p:txBody>
          <a:bodyPr wrap="square">
            <a:spAutoFit/>
          </a:bodyPr>
          <a:lstStyle/>
          <a:p>
            <a:pPr>
              <a:lnSpc>
                <a:spcPct val="150000"/>
              </a:lnSpc>
            </a:pPr>
            <a:r>
              <a:rPr lang="zh-CN" altLang="en-US" sz="1600" u="sng" dirty="0"/>
              <a:t>现代的人际关系，即人与人之间的相互交往关系。</a:t>
            </a:r>
            <a:endParaRPr lang="en-US" altLang="zh-CN" sz="1600" u="sng" dirty="0"/>
          </a:p>
          <a:p>
            <a:pPr>
              <a:lnSpc>
                <a:spcPct val="150000"/>
              </a:lnSpc>
            </a:pPr>
            <a:r>
              <a:rPr lang="en-US" altLang="zh-CN" sz="1600" dirty="0"/>
              <a:t>1.</a:t>
            </a:r>
            <a:r>
              <a:rPr lang="zh-CN" altLang="en-US" sz="1600" dirty="0"/>
              <a:t>学习是学生的主要任务，能否学好科学文化知识，提高自身的素质和能力，主要取决于学生本身。竞争只是促进学习的手段，并未从根本上影响学生的利益，因此这就决定了学生的人际关系是比较简单的。</a:t>
            </a:r>
            <a:endParaRPr lang="en-US" altLang="zh-CN" sz="1600" dirty="0"/>
          </a:p>
          <a:p>
            <a:pPr>
              <a:lnSpc>
                <a:spcPct val="150000"/>
              </a:lnSpc>
            </a:pPr>
            <a:r>
              <a:rPr lang="en-US" altLang="zh-CN" sz="1600" dirty="0"/>
              <a:t>2.</a:t>
            </a:r>
            <a:r>
              <a:rPr lang="zh-CN" altLang="en-US" sz="1600" dirty="0"/>
              <a:t>成为从业者以后，竞争是不可避免的，谁能迅速转换角色，谁的能力强、素质高，谁就能在竞争中取胜，并获得相应的收益，因此竞争的胜败关系到利益的分配，这就决定了从业者的人际关系是较为复杂的。</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596900" y="916305"/>
            <a:ext cx="284035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（二）人际关系不同</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29" name="文本框 228"/>
          <p:cNvSpPr txBox="1"/>
          <p:nvPr>
            <p:custDataLst>
              <p:tags r:id="rId1"/>
            </p:custDataLst>
          </p:nvPr>
        </p:nvSpPr>
        <p:spPr>
          <a:xfrm>
            <a:off x="2074140" y="252099"/>
            <a:ext cx="44932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二、学生角色与职业角色的差异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96900" y="1603375"/>
            <a:ext cx="8080375" cy="1938020"/>
          </a:xfrm>
          <a:prstGeom prst="rect">
            <a:avLst/>
          </a:prstGeom>
          <a:noFill/>
        </p:spPr>
        <p:txBody>
          <a:bodyPr wrap="square">
            <a:spAutoFit/>
          </a:bodyPr>
          <a:lstStyle/>
          <a:p>
            <a:pPr>
              <a:lnSpc>
                <a:spcPct val="150000"/>
              </a:lnSpc>
            </a:pPr>
            <a:r>
              <a:rPr lang="en-US" altLang="zh-CN" sz="1600" dirty="0"/>
              <a:t>1.</a:t>
            </a:r>
            <a:r>
              <a:rPr lang="zh-CN" altLang="en-US" sz="1600" dirty="0"/>
              <a:t>学生的学习生活是一种集体生活，学生住的是学生宿舍，用餐是在集体食堂。学校实行统一的生活作息制度和统一的行为规范，学生违反了纪律还要受到处罚。</a:t>
            </a:r>
            <a:endParaRPr lang="en-US" altLang="zh-CN" sz="1600" dirty="0"/>
          </a:p>
          <a:p>
            <a:pPr>
              <a:lnSpc>
                <a:spcPct val="150000"/>
              </a:lnSpc>
            </a:pPr>
            <a:r>
              <a:rPr lang="en-US" altLang="zh-CN" sz="1600" dirty="0"/>
              <a:t>2.</a:t>
            </a:r>
            <a:r>
              <a:rPr lang="zh-CN" altLang="en-US" sz="1600" dirty="0"/>
              <a:t>在社会上，用人单位在工作时间内对员工提出要求，而其他时间主要由员工自行支配。在遵守国家法律法规和社会公德的前提下，员工在生活上享有很大的自由度，不受严格统一的管理方式的约束。</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596265" y="1060450"/>
            <a:ext cx="312991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（三）生活管理方式不同</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29" name="文本框 228"/>
          <p:cNvSpPr txBox="1"/>
          <p:nvPr>
            <p:custDataLst>
              <p:tags r:id="rId1"/>
            </p:custDataLst>
          </p:nvPr>
        </p:nvSpPr>
        <p:spPr>
          <a:xfrm>
            <a:off x="2074140" y="252099"/>
            <a:ext cx="449325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二、学生角色与职业角色的差异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348408"/>
            <a:ext cx="8511108" cy="2619948"/>
          </a:xfrm>
          <a:prstGeom prst="rect">
            <a:avLst/>
          </a:prstGeom>
          <a:noFill/>
        </p:spPr>
        <p:txBody>
          <a:bodyPr wrap="square">
            <a:spAutoFit/>
          </a:bodyPr>
          <a:lstStyle/>
          <a:p>
            <a:pPr>
              <a:lnSpc>
                <a:spcPct val="150000"/>
              </a:lnSpc>
            </a:pPr>
            <a:r>
              <a:rPr lang="en-US" altLang="zh-CN" sz="1600" dirty="0"/>
              <a:t>    1.</a:t>
            </a:r>
            <a:r>
              <a:rPr lang="zh-CN" altLang="en-US" sz="1600" dirty="0"/>
              <a:t>学生是受教育者，他们对社会的认识、了解主要来自书本，来自课堂的学习。因此，其认识的途径主要是</a:t>
            </a:r>
            <a:r>
              <a:rPr lang="zh-CN" altLang="en-US" sz="1600" dirty="0">
                <a:solidFill>
                  <a:schemeClr val="accent2"/>
                </a:solidFill>
              </a:rPr>
              <a:t>间接</a:t>
            </a:r>
            <a:r>
              <a:rPr lang="zh-CN" altLang="en-US" sz="1600" dirty="0"/>
              <a:t>的，认识的内容主要是理论性的。</a:t>
            </a:r>
            <a:endParaRPr lang="en-US" altLang="zh-CN" sz="1600" dirty="0"/>
          </a:p>
          <a:p>
            <a:pPr>
              <a:lnSpc>
                <a:spcPct val="150000"/>
              </a:lnSpc>
            </a:pPr>
            <a:r>
              <a:rPr lang="en-US" altLang="zh-CN" sz="1600" dirty="0"/>
              <a:t>    2.</a:t>
            </a:r>
            <a:r>
              <a:rPr lang="zh-CN" altLang="en-US" sz="1600" dirty="0"/>
              <a:t>从业者则通过亲身的实践加深对社会的认识、了解，因此，其认识的途径是</a:t>
            </a:r>
            <a:r>
              <a:rPr lang="zh-CN" altLang="en-US" sz="1600" dirty="0">
                <a:solidFill>
                  <a:schemeClr val="accent1"/>
                </a:solidFill>
              </a:rPr>
              <a:t>直接</a:t>
            </a:r>
            <a:r>
              <a:rPr lang="zh-CN" altLang="en-US" sz="1600" dirty="0"/>
              <a:t>的，认识的内容主要是实践性的、具体的、带有现实主义的。</a:t>
            </a:r>
            <a:endParaRPr lang="en-US" altLang="zh-CN" sz="1600" dirty="0"/>
          </a:p>
          <a:p>
            <a:pPr>
              <a:lnSpc>
                <a:spcPct val="150000"/>
              </a:lnSpc>
            </a:pPr>
            <a:r>
              <a:rPr lang="en-US" altLang="zh-CN" sz="1600" dirty="0"/>
              <a:t>    </a:t>
            </a:r>
            <a:r>
              <a:rPr lang="zh-CN" altLang="en-US" sz="1600" dirty="0"/>
              <a:t>理想与现实总是存在一定的差距，有的大学生走向社会后，习惯用在学校时的思维方式去认识社会，因此，遇到现实矛盾时容易产生困惑、迷惘、彷徨情绪，无法适应工作环境，难以转换角色；有的大学生则能正确认识这一差距，通过艰苦的努力拼搏，最终实现了理想。</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596900" y="979805"/>
            <a:ext cx="429514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（四）对社会认识的内容、途径不同</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29" name="文本框 228"/>
          <p:cNvSpPr txBox="1"/>
          <p:nvPr>
            <p:custDataLst>
              <p:tags r:id="rId1"/>
            </p:custDataLst>
          </p:nvPr>
        </p:nvSpPr>
        <p:spPr>
          <a:xfrm>
            <a:off x="2074140" y="252099"/>
            <a:ext cx="44932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二、学生角色与职业角色的差异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642074" y="782389"/>
            <a:ext cx="7502456"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扫描二维码进行测试，你的测试结果是 : </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endParaRPr lang="zh-CN" altLang="en-US" sz="12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分组讨论：大学生该如何迅速转换角色，适应职场生活？</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 name="图片 1"/>
          <p:cNvPicPr>
            <a:picLocks noChangeAspect="1"/>
          </p:cNvPicPr>
          <p:nvPr>
            <p:custDataLst>
              <p:tags r:id="rId2"/>
            </p:custDataLst>
          </p:nvPr>
        </p:nvPicPr>
        <p:blipFill>
          <a:blip r:embed="rId3"/>
          <a:stretch>
            <a:fillRect/>
          </a:stretch>
        </p:blipFill>
        <p:spPr>
          <a:xfrm>
            <a:off x="3708116" y="1419661"/>
            <a:ext cx="1317967" cy="13179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348408"/>
            <a:ext cx="8136904" cy="335476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心理因素</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理想与现实的差距、期望与实际的不平衡使大学生产生了一系列的不适应心理现象。</a:t>
            </a:r>
            <a:endParaRPr lang="en-US" altLang="zh-CN" sz="1400" dirty="0"/>
          </a:p>
          <a:p>
            <a:r>
              <a:rPr lang="zh-CN" altLang="en-US" sz="1400" dirty="0"/>
              <a:t>大学生在争取用人单位帮助的同时，应当注意调整、控制、改善自身的心理状况，以乐观的精神面貌和勤学苦练、踏实肯干的良好作风赢得大家的认可，顺利地融入社会环境，成为一名合格的社会成员。</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身体因素</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健康的体魄是事业成功的基础。</a:t>
            </a:r>
            <a:endParaRPr lang="en-US" altLang="zh-CN" sz="1400" dirty="0"/>
          </a:p>
          <a:p>
            <a:r>
              <a:rPr lang="zh-CN" altLang="en-US" sz="1400" dirty="0"/>
              <a:t>大学生在校努力学习的同时应该注意加强体育锻炼，以良好的身体状态迎接工作的挑战。</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素质因素</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大学生在知识结构和能力上的不适应表现为：</a:t>
            </a:r>
            <a:endParaRPr lang="en-US" altLang="zh-CN" sz="1400" dirty="0"/>
          </a:p>
          <a:p>
            <a:r>
              <a:rPr lang="zh-CN" altLang="en-US" sz="1400" dirty="0"/>
              <a:t>一是所学到的理论知识与实际工作中的要求存在相当大的差距；</a:t>
            </a:r>
            <a:endParaRPr lang="en-US" altLang="zh-CN" sz="1400" dirty="0"/>
          </a:p>
          <a:p>
            <a:r>
              <a:rPr lang="zh-CN" altLang="en-US" sz="1400" dirty="0"/>
              <a:t>二是在知识经济时代，知识更新周期加快，所学到的知识很快就会变得陈旧；</a:t>
            </a:r>
            <a:endParaRPr lang="en-US" altLang="zh-CN" sz="1400" dirty="0"/>
          </a:p>
          <a:p>
            <a:r>
              <a:rPr lang="zh-CN" altLang="en-US" sz="1400" dirty="0"/>
              <a:t>三是目前我国高等教育存在着与社会需求脱节的现象，有的大学生不能做到学用一致。</a:t>
            </a:r>
            <a:endParaRPr lang="en-US" altLang="zh-CN" sz="1400" dirty="0"/>
          </a:p>
          <a:p>
            <a:r>
              <a:rPr lang="zh-CN" altLang="en-US" sz="1400" dirty="0"/>
              <a:t>因此，大学生在实际工作中还存在着把知识优势化为能力优势的问题。</a:t>
            </a:r>
            <a:endParaRPr lang="en-US" altLang="zh-CN" sz="1400" dirty="0"/>
          </a:p>
        </p:txBody>
      </p:sp>
      <p:sp>
        <p:nvSpPr>
          <p:cNvPr id="8" name="文本框 7"/>
          <p:cNvSpPr txBox="1"/>
          <p:nvPr/>
        </p:nvSpPr>
        <p:spPr>
          <a:xfrm>
            <a:off x="684530" y="979805"/>
            <a:ext cx="217932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（一）自身因素</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019753" y="255200"/>
            <a:ext cx="460202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三、影响大学生角色转换的因素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249454"/>
            <a:ext cx="8568952" cy="3042692"/>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观念因素</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t>上学时个体主要靠自身努力获得知识，工作后个体不仅需要自身努力，更需要有整体观念；学习书本知识需要建立半封闭的思维，即思维常在书本知识上跳跃，而走上工作岗位后，就要建立开放性思维观念；课堂教学使学生对老师产生一定的依赖心理，而在工作岗位上，个体主要靠自己摸索和虚心向他人请教来掌握工作方法，完成工作任务。</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性格因素</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t>各个工作岗位的特点不同，对从业者性格的要求也不同。当然，任何一个工作岗位对性格的要求都不是绝对化的，关键是一个从业者必须根据工作需要，努力克服个人性格缺陷，培养良好的性格，以恰当的心态去对待工作。</a:t>
            </a:r>
            <a:endParaRPr lang="en-US" altLang="zh-CN" sz="1400" dirty="0">
              <a:latin typeface="楷体" panose="02010609060101010101" pitchFamily="2" charset="-122"/>
              <a:ea typeface="楷体" panose="02010609060101010101" pitchFamily="2" charset="-122"/>
            </a:endParaRPr>
          </a:p>
        </p:txBody>
      </p:sp>
      <p:sp>
        <p:nvSpPr>
          <p:cNvPr id="10" name="文本框 9"/>
          <p:cNvSpPr txBox="1"/>
          <p:nvPr/>
        </p:nvSpPr>
        <p:spPr>
          <a:xfrm>
            <a:off x="2019753" y="255200"/>
            <a:ext cx="460202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三、影响大学生角色转换的因素</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custDataLst>
              <p:tags r:id="rId1"/>
            </p:custDataLst>
          </p:nvPr>
        </p:nvSpPr>
        <p:spPr>
          <a:xfrm>
            <a:off x="468630" y="916305"/>
            <a:ext cx="2179320" cy="368300"/>
          </a:xfrm>
          <a:prstGeom prst="rect">
            <a:avLst/>
          </a:prstGeom>
          <a:noFill/>
        </p:spPr>
        <p:txBody>
          <a:bodyPr wrap="square">
            <a:spAutoFit/>
          </a:bodyPr>
          <a:p>
            <a:r>
              <a:rPr lang="zh-CN" altLang="en-US" sz="1800" b="1" dirty="0">
                <a:latin typeface="微软雅黑" panose="020B0503020204020204" pitchFamily="34" charset="-122"/>
                <a:ea typeface="微软雅黑" panose="020B0503020204020204" pitchFamily="34" charset="-122"/>
              </a:rPr>
              <a:t>（一）自身因素</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86547" y="768924"/>
            <a:ext cx="8572493" cy="4031873"/>
          </a:xfrm>
          <a:prstGeom prst="rect">
            <a:avLst/>
          </a:prstGeom>
          <a:noFill/>
        </p:spPr>
        <p:txBody>
          <a:bodyPr wrap="square">
            <a:spAutoFit/>
          </a:bodyPr>
          <a:lstStyle/>
          <a:p>
            <a:r>
              <a:rPr lang="zh-CN" altLang="en-US" sz="1600" dirty="0"/>
              <a:t>     半年前，陈晨从</a:t>
            </a:r>
            <a:r>
              <a:rPr lang="en-US" altLang="zh-CN" sz="1600" dirty="0"/>
              <a:t>50</a:t>
            </a:r>
            <a:r>
              <a:rPr lang="zh-CN" altLang="en-US" sz="1600" dirty="0"/>
              <a:t>多个竞争者中脱颖而出，进入公司，人事经理当时给他的评价是热情、积极、自信。一进公司，陈晨就和新老同事打成一片，可渐渐地，陈晨的自信显得不合时宜，有人甚至开始对他敬而远之。</a:t>
            </a:r>
            <a:endParaRPr lang="en-US" altLang="zh-CN" sz="1600" dirty="0"/>
          </a:p>
          <a:p>
            <a:r>
              <a:rPr lang="zh-CN" altLang="en-US" sz="1600" dirty="0"/>
              <a:t>     一次，总经理亲临销售部业务会议，销售经理在做完月度总结后，大家开始自由发言。陈晨头一个发言，在他看来，部门工作有太多的不足需要改进，而众所周知，造成这些弊病的原因复杂而微妙，销售经理和总经理早就达成了共识，很多事情也非一时能解决的。发言中，陈晨雄心勃勃，好几次说道：“如果我作为销售部经理，一定会</a:t>
            </a:r>
            <a:r>
              <a:rPr lang="en-US" altLang="zh-CN" sz="1600" dirty="0"/>
              <a:t>……”</a:t>
            </a:r>
            <a:r>
              <a:rPr lang="zh-CN" altLang="en-US" sz="1600" dirty="0"/>
              <a:t>销售部经理的脸色开始发沉。一周后，在部门会议上，经理发言时谈到一个医学专业术语，由于经理并非医科出身，当时一带而过，说需要查查资料，而陈晨不仅当众抢着将那个医学术语解释一遍，还做了一个心得总结：“我认为不管是普通职工还是领导者，每天都不能放弃学习，在这一点上我天天坚持</a:t>
            </a:r>
            <a:r>
              <a:rPr lang="en-US" altLang="zh-CN" sz="1600" dirty="0"/>
              <a:t>……”</a:t>
            </a:r>
            <a:r>
              <a:rPr lang="zh-CN" altLang="en-US" sz="1600" dirty="0"/>
              <a:t>销售经理的脸一阵红一阵白，而其他职员则目瞪口呆。</a:t>
            </a:r>
            <a:endParaRPr lang="en-US" altLang="zh-CN" sz="1600" dirty="0"/>
          </a:p>
          <a:p>
            <a:r>
              <a:rPr lang="zh-CN" altLang="en-US" sz="1600" dirty="0"/>
              <a:t>     一个月前，销售部计划精简人员，当月陈晨销售业绩排在倒数第三。昨日，陈晨正式接到辞退通知，他愤愤不平：排名最后的职员依然在岗，为什么被辞退的却是自己？难道自信和敢于直言也是错吗？作为新人，其冲劲和雄心值得鼓励，而陈晨并未摆正自己的位置，说多做少，虽是无心，但屡次用言语刺伤上司，这对职场新人来说可谓大忌。对于新人来说，摆正自己的位置，融入和适应自己所在的团队，并学会尊重上司，学会审时度势，才是应学的第一课。</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1376083"/>
            <a:ext cx="8208913" cy="2989280"/>
          </a:xfrm>
          <a:prstGeom prst="rect">
            <a:avLst/>
          </a:prstGeom>
          <a:noFill/>
        </p:spPr>
        <p:txBody>
          <a:bodyPr wrap="square">
            <a:spAutoFit/>
          </a:bodyPr>
          <a:lstStyle/>
          <a:p>
            <a:pPr>
              <a:lnSpc>
                <a:spcPct val="150000"/>
              </a:lnSpc>
            </a:pPr>
            <a:r>
              <a:rPr lang="zh-CN" altLang="en-US" sz="1600" dirty="0"/>
              <a:t>角色转换过程伴随着环境因素的变化。</a:t>
            </a:r>
            <a:endParaRPr lang="en-US" altLang="zh-CN" sz="1600" dirty="0"/>
          </a:p>
          <a:p>
            <a:pPr>
              <a:lnSpc>
                <a:spcPct val="150000"/>
              </a:lnSpc>
            </a:pPr>
            <a:r>
              <a:rPr lang="zh-CN" altLang="en-US" sz="1600" dirty="0"/>
              <a:t>大学生进入新的角色，必须努力适应新的环境，包括工作、学习、生活环境和人际关系环境。部分大学生就业前对工作条件和福利待遇方面的期望值很高，就业后在艰苦的工作、生活条件面前往往大失所望，无法适应艰苦、紧张的生活，难以安心工作，对职业角色产生对抗性的潜在意识，不愿意进入新的角色。</a:t>
            </a:r>
            <a:endParaRPr lang="en-US" altLang="zh-CN" sz="1600" dirty="0"/>
          </a:p>
          <a:p>
            <a:pPr>
              <a:lnSpc>
                <a:spcPct val="150000"/>
              </a:lnSpc>
            </a:pPr>
            <a:r>
              <a:rPr lang="zh-CN" altLang="en-US" sz="1600" dirty="0"/>
              <a:t>由于当代社会的特定环境影响，有些大学生生活自理能力差，行为懒散，举止较为随便，好迟到、早退，花钱无计划、无节制，没有钱了就伸手向父母要，这些毛病都和工作环境相矛盾。</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683895" y="1060450"/>
            <a:ext cx="233553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（二）环境因素</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019753" y="255200"/>
            <a:ext cx="460202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三、影响大学生角色转换的因素</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51125" y="102822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51125" y="174440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251125" y="2460587"/>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251125" y="3176769"/>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932834" y="1145782"/>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角色的转变</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932834" y="1861965"/>
            <a:ext cx="3647188"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大学生职业适应</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953662" y="2572544"/>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大学生职业成长</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932835" y="3294330"/>
            <a:ext cx="371919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初入职场需要注意的问题</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4322" y="1132384"/>
            <a:ext cx="8710958" cy="335343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一</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安心本职工作，培养务实精神</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安心本职工作是角色转换的基础，是实现理论和实践相结合的重要因素，是个体提高自己实际工作能力、积累工作经验的必要条件。刚走上工作岗位的毕业生，应尽快脱离对大学生活的沉湎，全身心地投入新的职场环境，适应企业文化，树立爱岗敬业、务实耐劳的工作态度，从小事做起，从基层做起。</a:t>
            </a:r>
            <a:endParaRPr lang="en-US" altLang="zh-CN" sz="1400" dirty="0"/>
          </a:p>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 </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二</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虚心学习知识，重新定位自我</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作为新人，特别是初入职场的大学生，不能自认为学历高就目空一切。大学生在进入工作岗位后，要对自己重新定位，要规划自己的学习内容、学习方法，要不断学习岗位必须掌握的业务知识，在实践中完善自我、发展自我，尽快实现角色转换。</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三</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认真思考，善于发现问题</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勤于观察思考，善于发现问题是角色转换成功的有力保障。大学生只有善于观察，才能发现问题，并运用自己所学到的知识努力去解决问题，进而真正探索到职业对象的内部结构，掌握第一手资料。大学生只有勤于思考，在工作中才会有自己的见解，才能逐步具备独立开展工作的能力，才能创造性完成自己的工作，更好地承担角色责任。</a:t>
            </a:r>
            <a:endParaRPr lang="en-US" altLang="zh-CN" sz="1400" dirty="0"/>
          </a:p>
        </p:txBody>
      </p:sp>
      <p:sp>
        <p:nvSpPr>
          <p:cNvPr id="7" name="文本框 6"/>
          <p:cNvSpPr txBox="1"/>
          <p:nvPr/>
        </p:nvSpPr>
        <p:spPr>
          <a:xfrm>
            <a:off x="2972237" y="197338"/>
            <a:ext cx="269705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四、角色转换策略</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276400"/>
            <a:ext cx="8511108" cy="298450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四</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锐意进取，甘于无私奉献</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锐意进取，乐于奉献，这是个体完成角色转换的重要标志。</a:t>
            </a:r>
            <a:endParaRPr lang="en-US" altLang="zh-CN" sz="1400" dirty="0"/>
          </a:p>
          <a:p>
            <a:r>
              <a:rPr lang="zh-CN" altLang="en-US" sz="1400" dirty="0"/>
              <a:t>大学生奔赴工作岗位后，从一开始就必须严格要求自己，要树立高度的主人翁责任意识和积极奉献的精神，敢于面对工作当中存在的各种困难，敢于解决实际工作当中存在的问题。</a:t>
            </a:r>
            <a:endParaRPr lang="en-US" altLang="zh-CN" sz="1400" dirty="0"/>
          </a:p>
          <a:p>
            <a:r>
              <a:rPr lang="zh-CN" altLang="en-US" sz="1400" dirty="0"/>
              <a:t>只有这样，大学生才能更好、更快地完成角色转换，以实现自己的社会价值，并推动生产力的发展，最终完成自己的历史使命。</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 (</a:t>
            </a:r>
            <a:r>
              <a:rPr lang="zh-CN" altLang="en-US" sz="1600" b="1" dirty="0">
                <a:solidFill>
                  <a:schemeClr val="accent1"/>
                </a:solidFill>
                <a:latin typeface="微软雅黑" panose="020B0503020204020204" pitchFamily="34" charset="-122"/>
                <a:ea typeface="微软雅黑" panose="020B0503020204020204" pitchFamily="34" charset="-122"/>
              </a:rPr>
              <a:t>五</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夯实自身基础，应对工作挑战</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工作机会为大学生提供了展现大学学习成果的舞台。</a:t>
            </a:r>
            <a:endParaRPr lang="en-US" altLang="zh-CN" sz="1400" dirty="0"/>
          </a:p>
          <a:p>
            <a:r>
              <a:rPr lang="zh-CN" altLang="en-US" sz="1400" dirty="0"/>
              <a:t>大学生步入工作岗位以后，将会面临大学时期未遇到的各种新问题、新情况，如何面对和解决这些问题，需要大学生尽快夯实自身基础。</a:t>
            </a:r>
            <a:endParaRPr lang="en-US" altLang="zh-CN" sz="1400" dirty="0"/>
          </a:p>
          <a:p>
            <a:r>
              <a:rPr lang="zh-CN" altLang="en-US" sz="1400" dirty="0"/>
              <a:t>大学生只有夯实自身基础，将工作中的前人经验和自身所学相结合，才能胜任自身的岗位职责，乃至创造出更好的工作方法。</a:t>
            </a:r>
            <a:endParaRPr lang="en-US" altLang="zh-CN" sz="1200" dirty="0">
              <a:latin typeface="楷体" panose="02010609060101010101" pitchFamily="2" charset="-122"/>
              <a:ea typeface="楷体" panose="02010609060101010101" pitchFamily="2" charset="-122"/>
            </a:endParaRPr>
          </a:p>
        </p:txBody>
      </p:sp>
      <p:sp>
        <p:nvSpPr>
          <p:cNvPr id="7" name="文本框 6"/>
          <p:cNvSpPr txBox="1"/>
          <p:nvPr/>
        </p:nvSpPr>
        <p:spPr>
          <a:xfrm>
            <a:off x="2972237" y="197338"/>
            <a:ext cx="269705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四、角色转换策略</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8456" cy="737235"/>
          </a:xfrm>
          <a:prstGeom prst="rect">
            <a:avLst/>
          </a:prstGeom>
          <a:noFill/>
        </p:spPr>
        <p:txBody>
          <a:bodyPr wrap="square" rtlCol="0">
            <a:spAutoFit/>
          </a:bodyPr>
          <a:p>
            <a:r>
              <a:rPr lang="zh-CN" altLang="en-US" sz="2100" b="1">
                <a:hlinkClick r:id="rId2" action="ppaction://hlinkfile"/>
              </a:rPr>
              <a:t>高职院校职业生涯规划与就业指导课教学效果提升研究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556570" y="2130819"/>
            <a:ext cx="2736027"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大学生职业适应</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52821" y="1276400"/>
            <a:ext cx="1651595"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适应能力</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52821" y="1852464"/>
            <a:ext cx="7839946" cy="1198880"/>
          </a:xfrm>
          <a:prstGeom prst="rect">
            <a:avLst/>
          </a:prstGeom>
          <a:noFill/>
        </p:spPr>
        <p:txBody>
          <a:bodyPr wrap="square">
            <a:spAutoFit/>
          </a:bodyPr>
          <a:lstStyle/>
          <a:p>
            <a:pPr>
              <a:lnSpc>
                <a:spcPct val="150000"/>
              </a:lnSpc>
            </a:pPr>
            <a:r>
              <a:rPr lang="zh-CN" altLang="en-US" sz="1600" dirty="0"/>
              <a:t>适应能力是一组潜能的集合，是从业者在不稳定的环境中得以生存与发展并取得成功适应能力强的人对于不确定性和模糊性具有较高的容忍度。不同个体的适应能力不同，最终导致他们在发展水平上的显著差异。</a:t>
            </a:r>
            <a:endParaRPr lang="zh-CN" altLang="en-US" sz="1600" dirty="0"/>
          </a:p>
        </p:txBody>
      </p:sp>
      <p:sp>
        <p:nvSpPr>
          <p:cNvPr id="9" name="文本框 8"/>
          <p:cNvSpPr txBox="1"/>
          <p:nvPr/>
        </p:nvSpPr>
        <p:spPr>
          <a:xfrm>
            <a:off x="2628579" y="197338"/>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一、职业适应的含义</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28378" y="1204392"/>
            <a:ext cx="1800201"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职业适应</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43349" y="1780456"/>
            <a:ext cx="7992888" cy="1896801"/>
          </a:xfrm>
          <a:prstGeom prst="rect">
            <a:avLst/>
          </a:prstGeom>
          <a:noFill/>
        </p:spPr>
        <p:txBody>
          <a:bodyPr wrap="square">
            <a:spAutoFit/>
          </a:bodyPr>
          <a:lstStyle/>
          <a:p>
            <a:pPr>
              <a:lnSpc>
                <a:spcPct val="150000"/>
              </a:lnSpc>
            </a:pPr>
            <a:r>
              <a:rPr lang="zh-CN" altLang="en-US" sz="1600" dirty="0"/>
              <a:t>职业适应是指个人所从事的职业与自己的兴趣、能力、需求、愿望等条件相互配合的状态。如果个人所从事的职业与上述各方面的条件全部或大部分配合，即表示个人的职业适应良好，个人与某一特定的职业环境通过互动能达到相互协调、有机统一。</a:t>
            </a:r>
            <a:endParaRPr lang="en-US" altLang="zh-CN" sz="1600" dirty="0"/>
          </a:p>
          <a:p>
            <a:pPr>
              <a:lnSpc>
                <a:spcPct val="150000"/>
              </a:lnSpc>
            </a:pPr>
            <a:r>
              <a:rPr lang="zh-CN" altLang="en-US" sz="1600" dirty="0"/>
              <a:t>职业适应水平在一定程度上决定着毕业生就业的成功率，并且会对他们以后的职业发展有重要的影响。</a:t>
            </a:r>
            <a:endParaRPr lang="zh-CN" altLang="en-US" sz="1600" dirty="0"/>
          </a:p>
        </p:txBody>
      </p:sp>
      <p:sp>
        <p:nvSpPr>
          <p:cNvPr id="9" name="文本框 8"/>
          <p:cNvSpPr txBox="1"/>
          <p:nvPr/>
        </p:nvSpPr>
        <p:spPr>
          <a:xfrm>
            <a:off x="2628579" y="197338"/>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一、职业适应的含义</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39650" y="1348408"/>
            <a:ext cx="2481016"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职业适应能力</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45917" y="1926854"/>
            <a:ext cx="7737600" cy="1706878"/>
          </a:xfrm>
          <a:prstGeom prst="rect">
            <a:avLst/>
          </a:prstGeom>
          <a:noFill/>
        </p:spPr>
        <p:txBody>
          <a:bodyPr wrap="square">
            <a:spAutoFit/>
          </a:bodyPr>
          <a:lstStyle/>
          <a:p>
            <a:pPr>
              <a:lnSpc>
                <a:spcPct val="150000"/>
              </a:lnSpc>
            </a:pPr>
            <a:r>
              <a:rPr lang="zh-CN" altLang="en-US" dirty="0"/>
              <a:t>职业适应能力是指能够顺应职业环境的变化，在自身职业发展中面对职业现实和解决职业问题所需具备的多方面的能力。</a:t>
            </a:r>
            <a:endParaRPr lang="en-US" altLang="zh-CN" dirty="0"/>
          </a:p>
          <a:p>
            <a:pPr>
              <a:lnSpc>
                <a:spcPct val="150000"/>
              </a:lnSpc>
            </a:pPr>
            <a:r>
              <a:rPr lang="zh-CN" altLang="en-US" dirty="0"/>
              <a:t>它包括</a:t>
            </a:r>
            <a:r>
              <a:rPr lang="zh-CN" altLang="en-US" dirty="0">
                <a:solidFill>
                  <a:schemeClr val="accent2"/>
                </a:solidFill>
              </a:rPr>
              <a:t>心理规划、冲突管理、持续学习、道德意识、换位思考、团队合作</a:t>
            </a:r>
            <a:r>
              <a:rPr lang="zh-CN" altLang="en-US" dirty="0"/>
              <a:t>等方面。</a:t>
            </a:r>
            <a:endParaRPr lang="zh-CN" altLang="en-US" dirty="0"/>
          </a:p>
        </p:txBody>
      </p:sp>
      <p:sp>
        <p:nvSpPr>
          <p:cNvPr id="9" name="文本框 8"/>
          <p:cNvSpPr txBox="1"/>
          <p:nvPr/>
        </p:nvSpPr>
        <p:spPr>
          <a:xfrm>
            <a:off x="2628579" y="197338"/>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一、职业适应的含义</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733" y="1103406"/>
            <a:ext cx="1736951"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心理适应</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84362" y="1472112"/>
            <a:ext cx="8280920" cy="230695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在新工作岗位上的心理适应</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大学毕业生在走上新的工作岗位以后容易产生怀旧的心理，常常会以学生的角色来要求自己和对待工作，以学生角色的习惯方式去观察问题、分析问题，导致在工作上总是被动地听从上司的安排和指挥，完全没有独立工作的观念。</a:t>
            </a:r>
            <a:endParaRPr lang="en-US" altLang="zh-CN" sz="1600" dirty="0"/>
          </a:p>
          <a:p>
            <a:pPr>
              <a:lnSpc>
                <a:spcPct val="150000"/>
              </a:lnSpc>
            </a:pPr>
            <a:r>
              <a:rPr lang="zh-CN" altLang="en-US" sz="1600" dirty="0"/>
              <a:t>大学毕业生在新的环境中会遇到比较复杂的人际关系和较为沉重的工作压力，这些都需要大学毕业生很好地进行自我调适以适应工作需要。</a:t>
            </a:r>
            <a:endParaRPr lang="zh-CN" altLang="en-US" sz="1600" dirty="0"/>
          </a:p>
        </p:txBody>
      </p:sp>
      <p:sp>
        <p:nvSpPr>
          <p:cNvPr id="9" name="文本框 8"/>
          <p:cNvSpPr txBox="1"/>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二、职业适应的内容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485897"/>
            <a:ext cx="8136904" cy="267652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面对职业预期与现实差距的心态调整</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对于入职不久的新人来说，当他们入职前形成的心理预期没能得到满足时，他们就会产生一种失落心理，影响自己的工作抱负和对职业发展前景的看法，动摇自己长期从事本职业的信心。</a:t>
            </a:r>
            <a:endParaRPr lang="en-US" altLang="zh-CN" sz="1600" dirty="0"/>
          </a:p>
          <a:p>
            <a:pPr>
              <a:lnSpc>
                <a:spcPct val="150000"/>
              </a:lnSpc>
            </a:pPr>
            <a:r>
              <a:rPr lang="zh-CN" altLang="en-US" sz="1600" dirty="0"/>
              <a:t>大学毕业生可以通过改变认知、改善人际交往、学会自我放松及掌握一些情绪调节技巧等使自己保持乐观向上的心理状态，轻松愉快地工作和生活；同时，在生活中学会扮演多种角色，一个人能够扮演的角色数量越多，就越能适应社会环境的变化。</a:t>
            </a:r>
            <a:endParaRPr lang="zh-CN" altLang="en-US" sz="1600" dirty="0"/>
          </a:p>
        </p:txBody>
      </p:sp>
      <p:sp>
        <p:nvSpPr>
          <p:cNvPr id="9" name="文本框 8"/>
          <p:cNvSpPr txBox="1"/>
          <p:nvPr/>
        </p:nvSpPr>
        <p:spPr>
          <a:xfrm>
            <a:off x="3348658" y="634141"/>
            <a:ext cx="1736951" cy="400110"/>
          </a:xfrm>
          <a:prstGeom prst="rect">
            <a:avLst/>
          </a:prstGeom>
          <a:noFill/>
        </p:spPr>
        <p:txBody>
          <a:bodyPr wrap="square">
            <a:spAutoFit/>
          </a:bodyPr>
          <a:lstStyle/>
          <a:p>
            <a:r>
              <a:rPr lang="en-US" altLang="zh-CN" sz="2000" b="1" u="sng" dirty="0">
                <a:latin typeface="微软雅黑" panose="020B0503020204020204" pitchFamily="34" charset="-122"/>
                <a:ea typeface="微软雅黑" panose="020B0503020204020204" pitchFamily="34" charset="-122"/>
              </a:rPr>
              <a:t>(</a:t>
            </a:r>
            <a:r>
              <a:rPr lang="zh-CN" altLang="en-US" sz="2000" b="1" u="sng" dirty="0">
                <a:latin typeface="微软雅黑" panose="020B0503020204020204" pitchFamily="34" charset="-122"/>
                <a:ea typeface="微软雅黑" panose="020B0503020204020204" pitchFamily="34" charset="-122"/>
              </a:rPr>
              <a:t>一</a:t>
            </a:r>
            <a:r>
              <a:rPr lang="en-US" altLang="zh-CN" sz="2000" b="1" u="sng" dirty="0">
                <a:latin typeface="微软雅黑" panose="020B0503020204020204" pitchFamily="34" charset="-122"/>
                <a:ea typeface="微软雅黑" panose="020B0503020204020204" pitchFamily="34" charset="-122"/>
              </a:rPr>
              <a:t>)</a:t>
            </a:r>
            <a:r>
              <a:rPr lang="zh-CN" altLang="en-US" sz="2000" b="1" u="sng" dirty="0">
                <a:latin typeface="微软雅黑" panose="020B0503020204020204" pitchFamily="34" charset="-122"/>
                <a:ea typeface="微软雅黑" panose="020B0503020204020204" pitchFamily="34" charset="-122"/>
              </a:rPr>
              <a:t>心理适应</a:t>
            </a:r>
            <a:endParaRPr lang="zh-CN" altLang="en-US" sz="2000" b="1" u="sng"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二、职业适应的内容</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493642"/>
            <a:ext cx="8208912" cy="2266133"/>
          </a:xfrm>
          <a:prstGeom prst="rect">
            <a:avLst/>
          </a:prstGeom>
          <a:noFill/>
        </p:spPr>
        <p:txBody>
          <a:bodyPr wrap="square">
            <a:spAutoFit/>
          </a:bodyPr>
          <a:lstStyle/>
          <a:p>
            <a:pPr>
              <a:lnSpc>
                <a:spcPct val="150000"/>
              </a:lnSpc>
            </a:pPr>
            <a:r>
              <a:rPr lang="zh-CN" altLang="en-US" sz="1600" dirty="0"/>
              <a:t>当前的经济形势错综复杂，市场竞争非常激烈，用人单位对大学毕业生的技能要求也越来越高，希望大学毕业生能尽快适应工作岗位的要求。</a:t>
            </a:r>
            <a:endParaRPr lang="en-US" altLang="zh-CN" sz="1600" dirty="0"/>
          </a:p>
          <a:p>
            <a:pPr>
              <a:lnSpc>
                <a:spcPct val="150000"/>
              </a:lnSpc>
            </a:pPr>
            <a:r>
              <a:rPr lang="zh-CN" altLang="en-US" sz="1600" dirty="0"/>
              <a:t>职业能力的形成依赖于职业知识的习得，而职业知识具有一定的社会性，个人正是通过参与社会活动来形成自己的职业认识和职业经验的。对于富有挑战性的工作，大学毕业生应主动申请，在完成工作任务中提升自我、展示自我。能力的提升不仅是一种目的，更是一种成长的方式。</a:t>
            </a:r>
            <a:endParaRPr lang="zh-CN" altLang="en-US" sz="1600" dirty="0"/>
          </a:p>
        </p:txBody>
      </p:sp>
      <p:sp>
        <p:nvSpPr>
          <p:cNvPr id="9" name="文本框 8"/>
          <p:cNvSpPr txBox="1"/>
          <p:nvPr/>
        </p:nvSpPr>
        <p:spPr>
          <a:xfrm>
            <a:off x="597203" y="1060226"/>
            <a:ext cx="1736951"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能力适应</a:t>
            </a:r>
            <a:endParaRPr lang="zh-CN" altLang="en-US" sz="18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二、职业适应的内容</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2362" y="284101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9" y="392614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6412" y="1401188"/>
            <a:ext cx="7272809" cy="1015663"/>
          </a:xfrm>
          <a:prstGeom prst="rect">
            <a:avLst/>
          </a:prstGeom>
          <a:noFill/>
        </p:spPr>
        <p:txBody>
          <a:bodyPr wrap="square">
            <a:spAutoFit/>
          </a:bodyPr>
          <a:lstStyle/>
          <a:p>
            <a:r>
              <a:rPr lang="zh-CN" altLang="en-US" sz="2000" b="1" dirty="0">
                <a:solidFill>
                  <a:srgbClr val="C00000"/>
                </a:solidFill>
              </a:rPr>
              <a:t>知识目标：</a:t>
            </a:r>
            <a:r>
              <a:rPr lang="zh-CN" altLang="en-US" sz="2000" b="1" dirty="0"/>
              <a:t>理解职业成长的概念，了解职业成长与职业成功的区别，了解职业成长的分类，掌握职业成长的主要驱动因素。了解大学生初入职场需要注意的几大问题。</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16412" y="2686375"/>
            <a:ext cx="7272809" cy="1015663"/>
          </a:xfrm>
          <a:prstGeom prst="rect">
            <a:avLst/>
          </a:prstGeom>
          <a:noFill/>
        </p:spPr>
        <p:txBody>
          <a:bodyPr wrap="square">
            <a:spAutoFit/>
          </a:bodyPr>
          <a:lstStyle/>
          <a:p>
            <a:r>
              <a:rPr lang="zh-CN" altLang="en-US" sz="2000" b="1" dirty="0">
                <a:solidFill>
                  <a:srgbClr val="00B0F0"/>
                </a:solidFill>
              </a:rPr>
              <a:t>技能目标：</a:t>
            </a:r>
            <a:r>
              <a:rPr lang="zh-CN" altLang="en-US" sz="2000" b="1" dirty="0"/>
              <a:t>从心理和能力上做好准备，适应从学生到职业人的转变及职业岗位的轮换；认识到职业成长是通往职业成功的必要过程，采取积极的行动促使自己不断成长。</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116412" y="3790728"/>
            <a:ext cx="7272809" cy="707886"/>
          </a:xfrm>
          <a:prstGeom prst="rect">
            <a:avLst/>
          </a:prstGeom>
          <a:noFill/>
        </p:spPr>
        <p:txBody>
          <a:bodyPr wrap="square">
            <a:spAutoFit/>
          </a:bodyPr>
          <a:lstStyle/>
          <a:p>
            <a:r>
              <a:rPr lang="zh-CN" altLang="en-US" sz="2000" b="1" dirty="0">
                <a:solidFill>
                  <a:srgbClr val="C00000"/>
                </a:solidFill>
              </a:rPr>
              <a:t>思政目标：</a:t>
            </a:r>
            <a:r>
              <a:rPr lang="zh-CN" altLang="en-US" sz="2000" b="1" dirty="0"/>
              <a:t>认识学生角色和职业角色的区别，提高环境适应能力，树立职业信心。</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369" y="1060717"/>
            <a:ext cx="1714783"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环境适应</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12354" y="1530177"/>
            <a:ext cx="8136904" cy="2554545"/>
          </a:xfrm>
          <a:prstGeom prst="rect">
            <a:avLst/>
          </a:prstGeom>
          <a:noFill/>
        </p:spPr>
        <p:txBody>
          <a:bodyPr wrap="square">
            <a:spAutoFit/>
          </a:bodyPr>
          <a:lstStyle/>
          <a:p>
            <a:r>
              <a:rPr lang="zh-CN" altLang="en-US" sz="1600" dirty="0"/>
              <a:t>     职场新人在环境适应中经常出现各种各样的问题，集中表现为浮躁焦虑、自由散漫、呆板、眼高手低、好逸恶劳等现象。这些现象给大学毕业生适应环境带来明显的不良影响，这些问题得不到很好的纠正和处理，就会导致一些大学生不断跳槽、工作热情不高、工作质量下降。</a:t>
            </a:r>
            <a:endParaRPr lang="en-US" altLang="zh-CN" sz="1600" dirty="0"/>
          </a:p>
          <a:p>
            <a:r>
              <a:rPr lang="zh-CN" altLang="en-US" sz="1600" dirty="0"/>
              <a:t>     工作环境的适应就是使员工感知到他与企业之间具有许多共性，并由此产生一种归属感。这种归属感取决于员工与企业的关系程度。由于人们所处的环境</a:t>
            </a:r>
            <a:r>
              <a:rPr lang="en-US" altLang="zh-CN" sz="1600" dirty="0"/>
              <a:t>(</a:t>
            </a:r>
            <a:r>
              <a:rPr lang="zh-CN" altLang="en-US" sz="1600" dirty="0"/>
              <a:t>自然环境、地理环境和社会环境</a:t>
            </a:r>
            <a:r>
              <a:rPr lang="en-US" altLang="zh-CN" sz="1600" dirty="0"/>
              <a:t>)</a:t>
            </a:r>
            <a:r>
              <a:rPr lang="zh-CN" altLang="en-US" sz="1600" dirty="0"/>
              <a:t>都处在不断变化之中，适应环境就是要随着环境的变化而变化，在适应中获得更好的发展。</a:t>
            </a:r>
            <a:endParaRPr lang="en-US" altLang="zh-CN" sz="1600" dirty="0"/>
          </a:p>
          <a:p>
            <a:r>
              <a:rPr lang="en-US" altLang="zh-CN" sz="1600" dirty="0"/>
              <a:t>    </a:t>
            </a:r>
            <a:r>
              <a:rPr lang="zh-CN" altLang="en-US" sz="1600" dirty="0"/>
              <a:t>目前，大多数大学生的心理状态都比较健康，能够积极改变自己的行为或态度，对现实所处的环境做出快速的适应，能够保持一种乐观平和的心态去面对工作中的问题。</a:t>
            </a:r>
            <a:endParaRPr lang="zh-CN" altLang="en-US" sz="1600" dirty="0"/>
          </a:p>
        </p:txBody>
      </p:sp>
      <p:sp>
        <p:nvSpPr>
          <p:cNvPr id="9" name="文本框 8"/>
          <p:cNvSpPr txBox="1"/>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二、职业适应的内容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468338" y="2144914"/>
            <a:ext cx="2070607" cy="506730"/>
          </a:xfrm>
          <a:prstGeom prst="rect">
            <a:avLst/>
          </a:prstGeom>
        </p:spPr>
        <p:txBody>
          <a:bodyPr wrap="square" lIns="91453" tIns="45725" rIns="91453" bIns="45725">
            <a:spAutoFit/>
          </a:bodyPr>
          <a:lstStyle/>
          <a:p>
            <a:pPr algn="r">
              <a:lnSpc>
                <a:spcPct val="150000"/>
              </a:lnSpc>
            </a:pPr>
            <a:r>
              <a:rPr lang="en-US" altLang="zh-CN"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一</a:t>
            </a:r>
            <a:r>
              <a:rPr lang="en-US" altLang="zh-CN"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胜任工作</a:t>
            </a:r>
            <a:endPar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7" name="矩形 36"/>
          <p:cNvSpPr/>
          <p:nvPr/>
        </p:nvSpPr>
        <p:spPr>
          <a:xfrm>
            <a:off x="5229654" y="1431949"/>
            <a:ext cx="2655507" cy="506730"/>
          </a:xfrm>
          <a:prstGeom prst="rect">
            <a:avLst/>
          </a:prstGeom>
        </p:spPr>
        <p:txBody>
          <a:bodyPr wrap="square" lIns="91453" tIns="45725" rIns="91453" bIns="45725">
            <a:spAutoFit/>
          </a:bodyPr>
          <a:lstStyle/>
          <a:p>
            <a:pPr>
              <a:lnSpc>
                <a:spcPct val="150000"/>
              </a:lnSpc>
            </a:pPr>
            <a:r>
              <a:rPr lang="en-US" altLang="zh-CN"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a:t>
            </a:r>
            <a:r>
              <a:rPr lang="en-US" altLang="zh-CN"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融入企业文化</a:t>
            </a:r>
            <a:endPar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9" name="矩形 38"/>
          <p:cNvSpPr/>
          <p:nvPr/>
        </p:nvSpPr>
        <p:spPr>
          <a:xfrm>
            <a:off x="5847416" y="3085754"/>
            <a:ext cx="2757825" cy="506730"/>
          </a:xfrm>
          <a:prstGeom prst="rect">
            <a:avLst/>
          </a:prstGeom>
        </p:spPr>
        <p:txBody>
          <a:bodyPr wrap="square" lIns="91453" tIns="45725" rIns="91453" bIns="45725">
            <a:spAutoFit/>
          </a:bodyPr>
          <a:lstStyle/>
          <a:p>
            <a:pPr>
              <a:lnSpc>
                <a:spcPct val="150000"/>
              </a:lnSpc>
            </a:pPr>
            <a:r>
              <a:rPr lang="en-US" altLang="zh-CN" sz="180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a:t>
            </a:r>
            <a:r>
              <a:rPr lang="en-US" altLang="zh-CN"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处理好人际关系</a:t>
            </a:r>
            <a:endParaRPr lang="zh-CN" altLang="en-US" sz="1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1" name="矩形 40"/>
          <p:cNvSpPr/>
          <p:nvPr/>
        </p:nvSpPr>
        <p:spPr>
          <a:xfrm>
            <a:off x="673100" y="3762375"/>
            <a:ext cx="2586355" cy="506730"/>
          </a:xfrm>
          <a:prstGeom prst="rect">
            <a:avLst/>
          </a:prstGeom>
        </p:spPr>
        <p:txBody>
          <a:bodyPr wrap="square" lIns="91453" tIns="45725" rIns="91453" bIns="45725">
            <a:spAutoFit/>
          </a:bodyPr>
          <a:lstStyle/>
          <a:p>
            <a:pPr algn="l">
              <a:lnSpc>
                <a:spcPct val="150000"/>
              </a:lnSpc>
            </a:pPr>
            <a:r>
              <a:rPr lang="en-US" altLang="zh-CN"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三</a:t>
            </a:r>
            <a:r>
              <a:rPr lang="en-US" altLang="zh-CN"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适应现代职业文化</a:t>
            </a:r>
            <a:endParaRPr lang="zh-CN" altLang="en-US" sz="18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5" name="文本框 34"/>
          <p:cNvSpPr txBox="1"/>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三、职业适应的任务</a:t>
            </a:r>
            <a:endParaRPr lang="zh-CN" altLang="en-US" sz="24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5980" y="2076631"/>
            <a:ext cx="8432018" cy="2306955"/>
          </a:xfrm>
          <a:prstGeom prst="rect">
            <a:avLst/>
          </a:prstGeom>
          <a:noFill/>
        </p:spPr>
        <p:txBody>
          <a:bodyPr wrap="square">
            <a:spAutoFit/>
          </a:bodyPr>
          <a:lstStyle/>
          <a:p>
            <a:pPr>
              <a:lnSpc>
                <a:spcPct val="100000"/>
              </a:lnSpc>
            </a:pPr>
            <a:r>
              <a:rPr lang="en-US" altLang="zh-CN" sz="1600" dirty="0"/>
              <a:t>        </a:t>
            </a:r>
            <a:r>
              <a:rPr lang="zh-CN" altLang="en-US" sz="1600" dirty="0"/>
              <a:t>刚步入工作岗位的大学毕业生很难直接将书本上学到的知识应用到复杂的现实工作中去，而企业对员工的实际操作技能要求很高，从而使大学毕业生要一下子达到工作岗位的要求就显得比较困难。大学生可以通过以下几点方法来更好的胜任工作。</a:t>
            </a:r>
            <a:endParaRPr lang="en-US" altLang="zh-CN" sz="1600" dirty="0"/>
          </a:p>
          <a:p>
            <a:pPr>
              <a:lnSpc>
                <a:spcPct val="100000"/>
              </a:lnSpc>
            </a:pPr>
            <a:r>
              <a:rPr lang="en-US" altLang="zh-CN" sz="1600" dirty="0"/>
              <a:t>          1.</a:t>
            </a:r>
            <a:r>
              <a:rPr lang="zh-CN" altLang="en-US" sz="1600" dirty="0"/>
              <a:t>大学毕业生要注意系统地学习新的职业技能和职业行为，收集并获取与工作和企业相关的信息，对新的工作建立全面的认知。</a:t>
            </a:r>
            <a:endParaRPr lang="en-US" altLang="zh-CN" sz="1600" dirty="0"/>
          </a:p>
          <a:p>
            <a:pPr>
              <a:lnSpc>
                <a:spcPct val="100000"/>
              </a:lnSpc>
            </a:pPr>
            <a:r>
              <a:rPr lang="en-US" altLang="zh-CN" sz="1600" dirty="0"/>
              <a:t>           2.</a:t>
            </a:r>
            <a:r>
              <a:rPr lang="zh-CN" altLang="en-US" sz="1600" dirty="0"/>
              <a:t>大学毕业生要了解企业的组织架构设置、各部门的人员安排、自身的岗位职责、在工作中需要协调的各方关系，以及工作中可能用到的各种资源。</a:t>
            </a:r>
            <a:endParaRPr lang="en-US" altLang="zh-CN" sz="1600" dirty="0"/>
          </a:p>
          <a:p>
            <a:pPr>
              <a:lnSpc>
                <a:spcPct val="100000"/>
              </a:lnSpc>
            </a:pPr>
            <a:r>
              <a:rPr lang="en-US" altLang="zh-CN" sz="1600" dirty="0"/>
              <a:t>          3.</a:t>
            </a:r>
            <a:r>
              <a:rPr lang="zh-CN" altLang="en-US" sz="1600" dirty="0"/>
              <a:t>大学毕业生应通过细心的观察、模仿及向周围经验丰富的老员工请教，来减少早期焦虑症，提高工作技能和工作效率，显示新员工的工作能力和个人才华。</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756272" y="916500"/>
            <a:ext cx="206041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胜任工作</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68720" y="1492654"/>
            <a:ext cx="8352928" cy="583565"/>
          </a:xfrm>
          <a:prstGeom prst="rect">
            <a:avLst/>
          </a:prstGeom>
          <a:noFill/>
        </p:spPr>
        <p:txBody>
          <a:bodyPr wrap="square">
            <a:spAutoFit/>
          </a:bodyPr>
          <a:lstStyle/>
          <a:p>
            <a:r>
              <a:rPr lang="zh-CN" altLang="en-US" sz="1600" u="sng" dirty="0"/>
              <a:t>   </a:t>
            </a:r>
            <a:r>
              <a:rPr lang="en-US" altLang="zh-CN" sz="1600" u="sng" dirty="0"/>
              <a:t>    </a:t>
            </a:r>
            <a:r>
              <a:rPr lang="zh-CN" altLang="en-US" sz="1600" dirty="0"/>
              <a:t>胜任工作是指员工按照要求较好地完成劳动合同中约定的工作任务并达到一定的工作量，熟练地掌握开展工作的技巧，并在工作上取得卓越的成效。</a:t>
            </a:r>
            <a:endParaRPr lang="en-US" altLang="zh-CN" sz="1600" dirty="0"/>
          </a:p>
        </p:txBody>
      </p:sp>
      <p:sp>
        <p:nvSpPr>
          <p:cNvPr id="35" name="文本框 34"/>
          <p:cNvSpPr txBox="1"/>
          <p:nvPr>
            <p:custDataLst>
              <p:tags r:id="rId1"/>
            </p:custDataLst>
          </p:nvPr>
        </p:nvSpPr>
        <p:spPr>
          <a:xfrm>
            <a:off x="2800408" y="192515"/>
            <a:ext cx="304071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三、职业适应的任务</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randombar(horizontal)">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4630" y="1481253"/>
            <a:ext cx="8386636" cy="2631490"/>
          </a:xfrm>
          <a:prstGeom prst="rect">
            <a:avLst/>
          </a:prstGeom>
          <a:noFill/>
        </p:spPr>
        <p:txBody>
          <a:bodyPr wrap="square">
            <a:spAutoFit/>
          </a:bodyPr>
          <a:lstStyle/>
          <a:p>
            <a:pPr>
              <a:lnSpc>
                <a:spcPct val="150000"/>
              </a:lnSpc>
            </a:pPr>
            <a:r>
              <a:rPr lang="zh-CN" altLang="en-US" sz="1600" dirty="0"/>
              <a:t>    每家企业都有自己特色的文化观念和历史发展背景。成功的企业都非常重视企业文化的建设。</a:t>
            </a:r>
            <a:r>
              <a:rPr lang="zh-CN" altLang="en-US" sz="1600" dirty="0">
                <a:solidFill>
                  <a:schemeClr val="accent1"/>
                </a:solidFill>
              </a:rPr>
              <a:t>企业文化体现在企业特色、企业的社会声誉、企业的市场竞争、企业的内部竞争等方面。</a:t>
            </a:r>
            <a:endParaRPr lang="en-US" altLang="zh-CN" sz="1600" dirty="0">
              <a:solidFill>
                <a:schemeClr val="accent1"/>
              </a:solidFill>
            </a:endParaRPr>
          </a:p>
          <a:p>
            <a:pPr>
              <a:lnSpc>
                <a:spcPct val="150000"/>
              </a:lnSpc>
            </a:pPr>
            <a:r>
              <a:rPr lang="zh-CN" altLang="en-US" sz="1600" dirty="0"/>
              <a:t>   新员工首先应尽快了解企业文化，了解企业的经营目标、精神面貌、共同的价值观、行为习惯、规章制度等内容，并尽快要求自己的行为最大限度地符合企业的文化理念，这样才能较快地适应企业文化，使自己真正内化为企业团队中的一员；其次应提高对企业的认同感，认同并遵循企业文化，将自己与企业的成长紧密联系在一起，形成以企业为中心的向心力，与其他同事一道齐心协力，为共同的奋斗目标而努力</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612798" y="1060486"/>
            <a:ext cx="2794405"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融入企业文化</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5" name="文本框 34"/>
          <p:cNvSpPr txBox="1"/>
          <p:nvPr>
            <p:custDataLst>
              <p:tags r:id="rId1"/>
            </p:custDataLst>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三、职业适应的任务</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89" y="1204392"/>
            <a:ext cx="8360010" cy="3370153"/>
          </a:xfrm>
          <a:prstGeom prst="rect">
            <a:avLst/>
          </a:prstGeom>
          <a:noFill/>
        </p:spPr>
        <p:txBody>
          <a:bodyPr wrap="square">
            <a:spAutoFit/>
          </a:bodyPr>
          <a:lstStyle/>
          <a:p>
            <a:pPr>
              <a:lnSpc>
                <a:spcPct val="150000"/>
              </a:lnSpc>
            </a:pPr>
            <a:r>
              <a:rPr lang="zh-CN" altLang="en-US" sz="1600" dirty="0"/>
              <a:t>     每种职业的产生都要求有相应的职业文化与之相匹配。</a:t>
            </a:r>
            <a:r>
              <a:rPr lang="zh-CN" altLang="en-US" sz="1600" b="1" dirty="0"/>
              <a:t>职业文化是长期从事一定职业的人在职业活动中逐步形成的，它是以职业人为主体，以社会职业为基本内容，以追求职业主体正确的职业理念、职业行为、职业道德、职业责任、职业纪律为出发点和归宿而构建的文化体系。</a:t>
            </a:r>
            <a:endParaRPr lang="en-US" altLang="zh-CN" sz="1600" b="1" dirty="0"/>
          </a:p>
          <a:p>
            <a:pPr>
              <a:lnSpc>
                <a:spcPct val="150000"/>
              </a:lnSpc>
            </a:pPr>
            <a:r>
              <a:rPr lang="zh-CN" altLang="en-US" sz="1600" dirty="0"/>
              <a:t>      职业文化具有显著的历史传承性，受到整个社会文化环境的影响；又能产生一定的社会效应，影响其他的文化生活。不同的职业岗位对员工的职业文化素养的要求存在一定的差别。</a:t>
            </a:r>
            <a:endParaRPr lang="en-US" altLang="zh-CN" sz="1600" dirty="0"/>
          </a:p>
          <a:p>
            <a:pPr>
              <a:lnSpc>
                <a:spcPct val="150000"/>
              </a:lnSpc>
            </a:pPr>
            <a:r>
              <a:rPr lang="zh-CN" altLang="en-US" sz="1600" dirty="0"/>
              <a:t>      每种职业都有自身独特的职业文化信念和追求，使从业人员形成了共同的职业习惯，遵从相应的职业行为准则。适应现代职业文化，在职业岗位上形成自身的竞争力，大学毕业生可以大大缩短适应职场的时间，实现从准职业人到职业人的顺利转变。</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684553" y="844586"/>
            <a:ext cx="2794405"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适应现代职业文化</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5" name="文本框 34"/>
          <p:cNvSpPr txBox="1"/>
          <p:nvPr>
            <p:custDataLst>
              <p:tags r:id="rId1"/>
            </p:custDataLst>
          </p:nvPr>
        </p:nvSpPr>
        <p:spPr>
          <a:xfrm>
            <a:off x="2800408" y="192515"/>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三、职业适应的任务</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89" y="1348408"/>
            <a:ext cx="8360010" cy="3000821"/>
          </a:xfrm>
          <a:prstGeom prst="rect">
            <a:avLst/>
          </a:prstGeom>
          <a:noFill/>
        </p:spPr>
        <p:txBody>
          <a:bodyPr wrap="square">
            <a:spAutoFit/>
          </a:bodyPr>
          <a:lstStyle/>
          <a:p>
            <a:pPr>
              <a:lnSpc>
                <a:spcPct val="150000"/>
              </a:lnSpc>
            </a:pPr>
            <a:r>
              <a:rPr lang="zh-CN" altLang="en-US" sz="1600" dirty="0"/>
              <a:t>   </a:t>
            </a:r>
            <a:r>
              <a:rPr lang="zh-CN" altLang="en-US" sz="1600" dirty="0">
                <a:solidFill>
                  <a:schemeClr val="accent2"/>
                </a:solidFill>
              </a:rPr>
              <a:t>人际关系是个体在人际交往过程中由于相互认识、相互体验而形成的心理相容或心理冲突的主观状况，表现为感情亲疏等特征。</a:t>
            </a:r>
            <a:r>
              <a:rPr lang="zh-CN" altLang="en-US" sz="1600" dirty="0"/>
              <a:t>人际交往的处理是工作中的一项重要内容。一个人无论在哪一个单位或部门工作，都要注意处理好与同事的关系，因为它直接影响自己的工作状态和工作效果，是形成特定组织心理氛围的重要因素。</a:t>
            </a:r>
            <a:endParaRPr lang="en-US" altLang="zh-CN" sz="1600" dirty="0"/>
          </a:p>
          <a:p>
            <a:pPr>
              <a:lnSpc>
                <a:spcPct val="150000"/>
              </a:lnSpc>
            </a:pPr>
            <a:r>
              <a:rPr lang="zh-CN" altLang="en-US" sz="1600" dirty="0"/>
              <a:t>   作为职场新人，大学毕业生在工作中要谦逊，要尽快适应职业领域中的人际关系。在处理人际关系时，最重要的是学会尊重别人，能够敏感地觉察并理解他人的感受和需要。新员工可以与企业里的老员工或自己的直接上司经常沟通，他们的意见对自己将具有重要的指导意义。</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596492" y="988125"/>
            <a:ext cx="2513327"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四</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处理好人际关系</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5" name="文本框 34"/>
          <p:cNvSpPr txBox="1"/>
          <p:nvPr>
            <p:custDataLst>
              <p:tags r:id="rId1"/>
            </p:custDataLst>
          </p:nvPr>
        </p:nvSpPr>
        <p:spPr>
          <a:xfrm>
            <a:off x="2800408" y="265540"/>
            <a:ext cx="304071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三、职业适应的任务</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28040" y="988060"/>
            <a:ext cx="4810125" cy="520700"/>
          </a:xfrm>
          <a:prstGeom prst="rect">
            <a:avLst/>
          </a:prstGeom>
          <a:noFill/>
        </p:spPr>
        <p:txBody>
          <a:bodyPr wrap="square">
            <a:noAutofit/>
          </a:bodyPr>
          <a:lstStyle/>
          <a:p>
            <a:r>
              <a:rPr lang="en-US" altLang="zh-CN" sz="2000" b="1" u="sng" dirty="0">
                <a:latin typeface="微软雅黑" panose="020B0503020204020204" pitchFamily="34" charset="-122"/>
                <a:ea typeface="微软雅黑" panose="020B0503020204020204" pitchFamily="34" charset="-122"/>
              </a:rPr>
              <a:t>(</a:t>
            </a:r>
            <a:r>
              <a:rPr lang="zh-CN" altLang="en-US" sz="2000" b="1" u="sng" dirty="0">
                <a:latin typeface="微软雅黑" panose="020B0503020204020204" pitchFamily="34" charset="-122"/>
                <a:ea typeface="微软雅黑" panose="020B0503020204020204" pitchFamily="34" charset="-122"/>
              </a:rPr>
              <a:t>一</a:t>
            </a:r>
            <a:r>
              <a:rPr lang="en-US" altLang="zh-CN" sz="2000" b="1" u="sng" dirty="0">
                <a:latin typeface="微软雅黑" panose="020B0503020204020204" pitchFamily="34" charset="-122"/>
                <a:ea typeface="微软雅黑" panose="020B0503020204020204" pitchFamily="34" charset="-122"/>
              </a:rPr>
              <a:t>)</a:t>
            </a:r>
            <a:r>
              <a:rPr lang="zh-CN" altLang="en-US" sz="2000" b="1" u="sng" dirty="0">
                <a:latin typeface="微软雅黑" panose="020B0503020204020204" pitchFamily="34" charset="-122"/>
                <a:ea typeface="微软雅黑" panose="020B0503020204020204" pitchFamily="34" charset="-122"/>
              </a:rPr>
              <a:t>从学生到职业人的适应</a:t>
            </a:r>
            <a:endParaRPr lang="zh-CN" altLang="en-US" sz="2000" b="1" u="sng"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68338" y="1447236"/>
            <a:ext cx="8360010" cy="2250616"/>
          </a:xfrm>
          <a:prstGeom prst="rect">
            <a:avLst/>
          </a:prstGeom>
          <a:noFill/>
        </p:spPr>
        <p:txBody>
          <a:bodyPr wrap="square">
            <a:spAutoFit/>
          </a:bodyPr>
          <a:lstStyle/>
          <a:p>
            <a:pPr>
              <a:lnSpc>
                <a:spcPct val="150000"/>
              </a:lnSpc>
            </a:pPr>
            <a:r>
              <a:rPr lang="zh-CN" altLang="en-US" sz="1600" dirty="0"/>
              <a:t>      从一名学生转变成一名职业人，这是一个人成长道路上的关键一步。学生从学校到社会是一个巨大的转变，在这一转变中，学生既有对校园、学校的恋恋不舍，也有对未来工作的兴奋、茫然和焦虑。</a:t>
            </a:r>
            <a:endParaRPr lang="en-US" altLang="zh-CN" sz="1600" dirty="0"/>
          </a:p>
          <a:p>
            <a:pPr>
              <a:lnSpc>
                <a:spcPct val="150000"/>
              </a:lnSpc>
            </a:pPr>
            <a:r>
              <a:rPr lang="en-US" altLang="zh-CN" sz="1600" dirty="0"/>
              <a:t>      10</a:t>
            </a:r>
            <a:r>
              <a:rPr lang="zh-CN" altLang="en-US" sz="1600" dirty="0"/>
              <a:t>多年的学校生活使每个大学毕业生都养成了一种习惯的学习方式和生活方式。走上工作岗位以后，大学毕业生总会自觉不自觉地将自己置身于学生的角色当中，习惯以学生的角色来要求自己和对待工作，以学生的思维方式来观察问题、分析问题。</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692474" y="233322"/>
            <a:ext cx="52565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271" y="1204817"/>
            <a:ext cx="8511108" cy="144526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认识学校与社会的差异</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大学校园与社会毕竟存在很大的差别。学校是一个关系简单的环境，而社会是一个大舞台。现实社会有它复杂的一面及一些不合理的地方，这对于刚刚参加工作的大学毕业生来说在适应上肯定有一些困难。但是，大学毕业生应当相信，社会是会进步的，在融入社会的同时应逐步改造社会，使社会变得更加合理、和谐。</a:t>
            </a:r>
            <a:endParaRPr lang="zh-CN" altLang="en-US"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369006" y="2716573"/>
            <a:ext cx="8360010" cy="169164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了解学生与职业人的区别</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学生在学校的主要任务是学习理论知识，掌握专业技能，在学习上可以依靠教师，在生活上可以依赖父母，基本没有负担。</a:t>
            </a:r>
            <a:endParaRPr lang="en-US" altLang="zh-CN" sz="1600" dirty="0"/>
          </a:p>
          <a:p>
            <a:r>
              <a:rPr lang="zh-CN" altLang="en-US" sz="1600" dirty="0"/>
              <a:t>职业人是一个承担责任和履行义务的载体。在企业里面，他要遵守企业的规章制度和劳动纪律，要尽自己的最大努力完成好每项工作；对工作要有足够的责任心，每项工作不仅要按时完成，还要尽自己最大的努力完成得比要求的好。这不仅是对工作负责，更是对自己负责。</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540507" y="771843"/>
            <a:ext cx="331236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从学生到职业人的适应</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692474" y="166647"/>
            <a:ext cx="52565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40700" y="1272321"/>
            <a:ext cx="8511108" cy="46037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掌握职场的规则</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40700" y="1759785"/>
            <a:ext cx="8208912" cy="2619948"/>
          </a:xfrm>
          <a:prstGeom prst="rect">
            <a:avLst/>
          </a:prstGeom>
          <a:noFill/>
        </p:spPr>
        <p:txBody>
          <a:bodyPr wrap="square">
            <a:spAutoFit/>
          </a:bodyPr>
          <a:lstStyle/>
          <a:p>
            <a:pPr>
              <a:lnSpc>
                <a:spcPct val="150000"/>
              </a:lnSpc>
            </a:pPr>
            <a:r>
              <a:rPr lang="zh-CN" altLang="en-US" sz="1600" dirty="0"/>
              <a:t>大学毕业生要了解职场中的要求和标准，并主动适应这些要求和标准。大学毕业生要学会承认现实，接受现实；应当随时调整自己，主动适应工作、配合工作，这样才能迅速成长起来，最终脱颖而出。工作永远不可能适应职业人，所以大学毕业生只有主动去适应工作，才能在适应中获得职业的发展机会。</a:t>
            </a:r>
            <a:endParaRPr lang="en-US" altLang="zh-CN" sz="1600" dirty="0"/>
          </a:p>
          <a:p>
            <a:pPr>
              <a:lnSpc>
                <a:spcPct val="150000"/>
              </a:lnSpc>
            </a:pPr>
            <a:r>
              <a:rPr lang="zh-CN" altLang="en-US" sz="1600" dirty="0"/>
              <a:t>一般来说，在学校当过学生干部的学生往往具有工作的主动性和创造性，他们在走上工作岗位以后，其工作的主动性就比其他同学要强，能够很快地适应工作，得到领导的赏识和重用。</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828797" y="915988"/>
            <a:ext cx="331236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从学生到职业人的适应</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692474" y="166647"/>
            <a:ext cx="52565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12981" y="1100378"/>
            <a:ext cx="2304257" cy="33718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避免不良心理</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12981" y="1524773"/>
            <a:ext cx="8252301" cy="2799715"/>
          </a:xfrm>
          <a:prstGeom prst="rect">
            <a:avLst/>
          </a:prstGeom>
          <a:noFill/>
        </p:spPr>
        <p:txBody>
          <a:bodyPr wrap="square">
            <a:spAutoFit/>
          </a:bodyPr>
          <a:lstStyle/>
          <a:p>
            <a:r>
              <a:rPr lang="en-US" altLang="zh-CN" sz="1600" b="1" dirty="0"/>
              <a:t>(1)</a:t>
            </a:r>
            <a:r>
              <a:rPr lang="zh-CN" altLang="en-US" sz="1600" b="1" dirty="0"/>
              <a:t>自卑心理</a:t>
            </a:r>
            <a:endParaRPr lang="en-US" altLang="zh-CN" sz="1600" b="1" dirty="0"/>
          </a:p>
          <a:p>
            <a:r>
              <a:rPr lang="zh-CN" altLang="en-US" sz="1600" dirty="0"/>
              <a:t>有些大学毕业生初入职场时，面对新的工作环境往往不知道工作从何着手，总害怕自己做错事，容易产生消极退缩的自卑心理。</a:t>
            </a:r>
            <a:endParaRPr lang="en-US" altLang="zh-CN" sz="1600" dirty="0"/>
          </a:p>
          <a:p>
            <a:r>
              <a:rPr lang="zh-CN" altLang="en-US" sz="1600" dirty="0"/>
              <a:t> </a:t>
            </a:r>
            <a:r>
              <a:rPr lang="en-US" altLang="zh-CN" sz="1600" b="1" dirty="0"/>
              <a:t>(2)</a:t>
            </a:r>
            <a:r>
              <a:rPr lang="zh-CN" altLang="en-US" sz="1600" b="1" dirty="0"/>
              <a:t>眼高手低的心理</a:t>
            </a:r>
            <a:endParaRPr lang="en-US" altLang="zh-CN" sz="1600" b="1" dirty="0"/>
          </a:p>
          <a:p>
            <a:r>
              <a:rPr lang="zh-CN" altLang="en-US" sz="1600" dirty="0"/>
              <a:t>一些大学毕业生自认为接受了高等教育，学到了知识，就以为自己是人才，看不起基层的工作；而作为新员工常常要从基层做起，容易因此产生沮丧情绪，甚至认为干一些不起眼儿的琐碎工作是大材小用，有失身份。</a:t>
            </a:r>
            <a:endParaRPr lang="en-US" altLang="zh-CN" sz="1600" dirty="0"/>
          </a:p>
          <a:p>
            <a:r>
              <a:rPr lang="en-US" altLang="zh-CN" sz="1600" b="1" dirty="0"/>
              <a:t>(3)</a:t>
            </a:r>
            <a:r>
              <a:rPr lang="zh-CN" altLang="en-US" sz="1600" b="1" dirty="0"/>
              <a:t>见异思迁的心</a:t>
            </a:r>
            <a:endParaRPr lang="en-US" altLang="zh-CN" sz="1600" b="1" dirty="0"/>
          </a:p>
          <a:p>
            <a:r>
              <a:rPr lang="zh-CN" altLang="en-US" sz="1600" dirty="0"/>
              <a:t>有些大学毕业生在工作几个月后还未能静下心来，在工作中浮于表面，长时间进入不了工作状态。他们三心二意，这山望着那山高，不到两年就换了好几份工作，跳来跳去，总找不到令自己满意的工作。</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828797" y="627698"/>
            <a:ext cx="331236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从学生到职业人的适应</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764864" y="124737"/>
            <a:ext cx="52565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randombar(horizontal)">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randombar(horizontal)">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randombar(horizontal)">
                                      <p:cBhvr>
                                        <p:cTn id="32" dur="500"/>
                                        <p:tgtEl>
                                          <p:spTgt spid="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animEffect transition="in" filter="randombar(horizontal)">
                                      <p:cBhvr>
                                        <p:cTn id="37"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60329" y="716348"/>
            <a:ext cx="8511108" cy="4103370"/>
          </a:xfrm>
          <a:prstGeom prst="rect">
            <a:avLst/>
          </a:prstGeom>
          <a:noFill/>
        </p:spPr>
        <p:txBody>
          <a:bodyPr wrap="square">
            <a:spAutoFit/>
          </a:bodyPr>
          <a:lstStyle/>
          <a:p>
            <a:pPr algn="ctr"/>
            <a:r>
              <a:rPr sz="1600" b="1" dirty="0"/>
              <a:t>职场剧《欢乐颂》里关雎尔的职场困惑</a:t>
            </a:r>
            <a:endParaRPr sz="1600" b="1" dirty="0"/>
          </a:p>
          <a:p>
            <a:r>
              <a:rPr lang="en-US" sz="1600" dirty="0"/>
              <a:t>        </a:t>
            </a:r>
            <a:endParaRPr lang="en-US" sz="1600" dirty="0"/>
          </a:p>
          <a:p>
            <a:pPr>
              <a:lnSpc>
                <a:spcPct val="130000"/>
              </a:lnSpc>
            </a:pPr>
            <a:r>
              <a:rPr lang="en-US" sz="1600" dirty="0"/>
              <a:t>       </a:t>
            </a:r>
            <a:r>
              <a:rPr sz="1600" dirty="0"/>
              <a:t>关雎尔性格乖巧温顺，家境良好，没有受过太大的挫折，在一家五百强企业实习。步入职场后，这个从小被父母庇护的女孩发现父母的庇护已经无法发挥效用，她曾经的那些处事方式在职场行不太通。正是这种发现使关雎尔渐渐学会丢弃自己一直依赖的“拐杖”，试着自己慢慢站起来，学会独自在职场生存。她最大的弱点在于，不懂得如何拒绝别人，也不好意思拒绝别人。在实习期间，血淋淋的现实给她好好上了一课。</a:t>
            </a:r>
            <a:endParaRPr sz="1600" dirty="0"/>
          </a:p>
          <a:p>
            <a:pPr>
              <a:lnSpc>
                <a:spcPct val="130000"/>
              </a:lnSpc>
            </a:pPr>
            <a:r>
              <a:rPr lang="en-US" sz="1600" dirty="0"/>
              <a:t>         </a:t>
            </a:r>
            <a:r>
              <a:rPr sz="1600" dirty="0"/>
              <a:t>关雎尔的同事米雪儿生病，拜托关雎尔帮她完成手头的方案。事实上，米雪儿已经做了前半部分，关雎尔只需接着做完后半部分并在最终的负责人上签名提交即可。时间紧、任务重，关雎尔加班到深夜终于把后半部分的内容完成并提交。然而最终提交的方案中，米雪儿做前半部分内容出现了问题，当领导追责时，同事米雪儿不承认此方案中的错误是她造成的，反而把全部责任都推给了关睢尔。于是，火冒三丈的经理把关雎尔狠狠地批评了一通，还要求关雎尔写一份深刻的检讨书交给他。</a:t>
            </a:r>
            <a:endParaRPr sz="1600" dirty="0"/>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课程导入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370" y="1175392"/>
            <a:ext cx="8511108" cy="33718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做好眼前的工作</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56370" y="1604058"/>
            <a:ext cx="7760320" cy="2308324"/>
          </a:xfrm>
          <a:prstGeom prst="rect">
            <a:avLst/>
          </a:prstGeom>
          <a:noFill/>
        </p:spPr>
        <p:txBody>
          <a:bodyPr wrap="square">
            <a:spAutoFit/>
          </a:bodyPr>
          <a:lstStyle/>
          <a:p>
            <a:r>
              <a:rPr lang="en-US" altLang="zh-CN" sz="1600" dirty="0"/>
              <a:t>(1)</a:t>
            </a:r>
            <a:r>
              <a:rPr lang="zh-CN" altLang="en-US" sz="1600" dirty="0"/>
              <a:t>职业人的转变要经过不断的努力和坚持，慢慢地进行。要着眼于目前，把眼前的每个工作做到最好，接受新知识，提高自身能力，拓展发展空间。</a:t>
            </a:r>
            <a:endParaRPr lang="en-US" altLang="zh-CN" sz="1600" dirty="0"/>
          </a:p>
          <a:p>
            <a:r>
              <a:rPr lang="en-US" altLang="zh-CN" sz="1600" dirty="0"/>
              <a:t>(2)</a:t>
            </a:r>
            <a:r>
              <a:rPr lang="zh-CN" altLang="en-US" sz="1600" dirty="0"/>
              <a:t>处理好同事关系、上下级关系。懂得与同事团结合作，处事要先考虑他人，以诚待人，建立和谐的人际关系，不能事事以我为中心，要以全局为重。</a:t>
            </a:r>
            <a:endParaRPr lang="en-US" altLang="zh-CN" sz="1600" dirty="0"/>
          </a:p>
          <a:p>
            <a:r>
              <a:rPr lang="en-US" altLang="zh-CN" sz="1600" dirty="0"/>
              <a:t>(3)</a:t>
            </a:r>
            <a:r>
              <a:rPr lang="zh-CN" altLang="en-US" sz="1600" dirty="0"/>
              <a:t>在工作过程中不可能不犯错，出了问题以后，应当主动地承担责任，从自身找出原因，而不是抱怨、责难其他相关部门或人员，主动积极寻找解决问题的措施，争取赢得上司的信任。</a:t>
            </a:r>
            <a:endParaRPr lang="en-US" altLang="zh-CN" sz="1600" dirty="0"/>
          </a:p>
          <a:p>
            <a:r>
              <a:rPr lang="en-US" altLang="zh-CN" sz="1600" dirty="0"/>
              <a:t>(4)</a:t>
            </a:r>
            <a:r>
              <a:rPr lang="zh-CN" altLang="en-US" sz="1600" dirty="0"/>
              <a:t>将目前的工作作为实现自己职业目标和美好前景的一个载体，在工作中不断提升自己的能力和业绩。这样，职业人离梦想就会越来越近</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829432" y="715963"/>
            <a:ext cx="331236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从学生到职业人的适应</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764864" y="124737"/>
            <a:ext cx="52565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randombar(horizontal)">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randombar(horizontal)">
                                      <p:cBhvr>
                                        <p:cTn id="2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54856" y="1079535"/>
            <a:ext cx="8360010" cy="3293209"/>
          </a:xfrm>
          <a:prstGeom prst="rect">
            <a:avLst/>
          </a:prstGeom>
          <a:noFill/>
        </p:spPr>
        <p:txBody>
          <a:bodyPr wrap="square">
            <a:spAutoFit/>
          </a:bodyPr>
          <a:lstStyle/>
          <a:p>
            <a:r>
              <a:rPr lang="zh-CN" altLang="en-US" sz="1600" dirty="0"/>
              <a:t>        有些大学毕业生进入一个新的企业，由于企业开展业务的需要，可能被安排去支援不同的部门，在不同的工作岗位上轮换。在这种情况下，大学毕业生就需要适应职业岗位的轮换。职业岗位轮换是指员工在企业内部从一个岗位流动到另一个岗位上工作，从事多种不同类型的工作，在多个岗位上轮番接受锤炼。</a:t>
            </a:r>
            <a:endParaRPr lang="en-US" altLang="zh-CN" sz="1600" dirty="0"/>
          </a:p>
          <a:p>
            <a:r>
              <a:rPr lang="zh-CN" altLang="en-US" sz="1600" dirty="0"/>
              <a:t>         有些企业为了培养新员工，会在试用期内安排新员工在企业内轮换担任不同岗位的工作，使新员工在基层多个岗位上进行轮岗，这种做法更多的具有培训的性质。新员工应该懂得岗位轮换可以更全面地接触各种业务岗位，在最短的时间里了解各部门的业务工作，开阔自己的职业视野，扩大知识面，提高业务水平和工作技能。</a:t>
            </a:r>
            <a:endParaRPr lang="en-US" altLang="zh-CN" sz="1600" dirty="0"/>
          </a:p>
          <a:p>
            <a:r>
              <a:rPr lang="zh-CN" altLang="en-US" sz="1600" dirty="0"/>
              <a:t>         有些大学毕业生在工作中突然被企业安排到一个新的工作环境，会出现心理上的不适应，产生对工作环境的排斥和与周围同事的不融洽等问题，会在工作中感到充满压力，工作起来总觉得不顺心。大学毕业生应该以一种“既来之，则安之”的心态对待岗位轮换，既然已经来到新的工作岗位上，就应该让自己从内心尽快地适应新的工作环境。大学毕业生只有从心理上接受了新的工作，才有可能把工作做好。</a:t>
            </a:r>
            <a:endParaRPr lang="zh-CN" altLang="en-US" sz="1400" dirty="0">
              <a:latin typeface="楷体" panose="02010609060101010101" pitchFamily="2" charset="-122"/>
              <a:ea typeface="楷体" panose="02010609060101010101" pitchFamily="2" charset="-122"/>
            </a:endParaRPr>
          </a:p>
        </p:txBody>
      </p:sp>
      <p:sp>
        <p:nvSpPr>
          <p:cNvPr id="7" name="文本框 6"/>
          <p:cNvSpPr txBox="1"/>
          <p:nvPr/>
        </p:nvSpPr>
        <p:spPr>
          <a:xfrm>
            <a:off x="612897" y="708978"/>
            <a:ext cx="331236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职业岗位轮换的适应</a:t>
            </a:r>
            <a:endParaRPr lang="zh-CN" altLang="en-US" sz="18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764864" y="124737"/>
            <a:ext cx="52565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四、大学毕业生职业适应存在的问题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39938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41277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271558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275477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269561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03067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269561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03067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295133"/>
            <a:ext cx="2401679" cy="506730"/>
          </a:xfrm>
          <a:prstGeom prst="rect">
            <a:avLst/>
          </a:prstGeom>
        </p:spPr>
        <p:txBody>
          <a:bodyPr wrap="square" lIns="91453" tIns="45726" rIns="91453" bIns="45726">
            <a:spAutoFit/>
          </a:bodyPr>
          <a:lstStyle/>
          <a:p>
            <a:pPr algn="ctr">
              <a:lnSpc>
                <a:spcPct val="150000"/>
              </a:lnSpc>
            </a:pPr>
            <a:r>
              <a:rPr lang="en-US" altLang="zh-CN" sz="1800" b="1" dirty="0">
                <a:solidFill>
                  <a:schemeClr val="accent1"/>
                </a:solidFill>
                <a:latin typeface="黑体" panose="02010609060101010101" charset="-122"/>
                <a:ea typeface="黑体" panose="02010609060101010101" charset="-122"/>
                <a:cs typeface="黑体" panose="02010609060101010101" charset="-122"/>
              </a:rPr>
              <a:t>(</a:t>
            </a:r>
            <a:r>
              <a:rPr lang="zh-CN" altLang="en-US" sz="1800" b="1" dirty="0">
                <a:solidFill>
                  <a:schemeClr val="accent1"/>
                </a:solidFill>
                <a:latin typeface="黑体" panose="02010609060101010101" charset="-122"/>
                <a:ea typeface="黑体" panose="02010609060101010101" charset="-122"/>
                <a:cs typeface="黑体" panose="02010609060101010101" charset="-122"/>
              </a:rPr>
              <a:t>一</a:t>
            </a:r>
            <a:r>
              <a:rPr lang="en-US" altLang="zh-CN" sz="1800" b="1" dirty="0">
                <a:solidFill>
                  <a:schemeClr val="accent1"/>
                </a:solidFill>
                <a:latin typeface="黑体" panose="02010609060101010101" charset="-122"/>
                <a:ea typeface="黑体" panose="02010609060101010101" charset="-122"/>
                <a:cs typeface="黑体" panose="02010609060101010101" charset="-122"/>
              </a:rPr>
              <a:t>)</a:t>
            </a:r>
            <a:r>
              <a:rPr lang="zh-CN" altLang="en-US" sz="1800" b="1" dirty="0">
                <a:solidFill>
                  <a:schemeClr val="accent1"/>
                </a:solidFill>
                <a:latin typeface="黑体" panose="02010609060101010101" charset="-122"/>
                <a:ea typeface="黑体" panose="02010609060101010101" charset="-122"/>
                <a:cs typeface="黑体" panose="02010609060101010101" charset="-122"/>
              </a:rPr>
              <a:t>转变心态</a:t>
            </a:r>
            <a:endParaRPr lang="zh-CN" altLang="en-US" sz="1800" b="1" dirty="0">
              <a:solidFill>
                <a:schemeClr val="accent1"/>
              </a:solidFill>
              <a:latin typeface="黑体" panose="02010609060101010101" charset="-122"/>
              <a:ea typeface="黑体" panose="02010609060101010101" charset="-122"/>
              <a:cs typeface="黑体" panose="02010609060101010101" charset="-122"/>
            </a:endParaRPr>
          </a:p>
        </p:txBody>
      </p:sp>
      <p:sp>
        <p:nvSpPr>
          <p:cNvPr id="20" name="矩形 19"/>
          <p:cNvSpPr/>
          <p:nvPr/>
        </p:nvSpPr>
        <p:spPr>
          <a:xfrm>
            <a:off x="396330" y="3067846"/>
            <a:ext cx="2650359" cy="506730"/>
          </a:xfrm>
          <a:prstGeom prst="rect">
            <a:avLst/>
          </a:prstGeom>
        </p:spPr>
        <p:txBody>
          <a:bodyPr wrap="square" lIns="91453" tIns="45726" rIns="91453" bIns="45726">
            <a:spAutoFit/>
          </a:bodyPr>
          <a:lstStyle/>
          <a:p>
            <a:pPr algn="r">
              <a:lnSpc>
                <a:spcPct val="150000"/>
              </a:lnSpc>
            </a:pPr>
            <a:r>
              <a:rPr lang="en-US" altLang="zh-CN" sz="1800" b="1" dirty="0">
                <a:solidFill>
                  <a:schemeClr val="accent1"/>
                </a:solidFill>
                <a:latin typeface="黑体" panose="02010609060101010101" charset="-122"/>
                <a:ea typeface="黑体" panose="02010609060101010101" charset="-122"/>
                <a:cs typeface="黑体" panose="02010609060101010101" charset="-122"/>
              </a:rPr>
              <a:t>(</a:t>
            </a:r>
            <a:r>
              <a:rPr lang="zh-CN" altLang="en-US" sz="1800" b="1" dirty="0">
                <a:solidFill>
                  <a:schemeClr val="accent1"/>
                </a:solidFill>
                <a:latin typeface="黑体" panose="02010609060101010101" charset="-122"/>
                <a:ea typeface="黑体" panose="02010609060101010101" charset="-122"/>
                <a:cs typeface="黑体" panose="02010609060101010101" charset="-122"/>
              </a:rPr>
              <a:t>三</a:t>
            </a:r>
            <a:r>
              <a:rPr lang="en-US" altLang="zh-CN" sz="1800" b="1" dirty="0">
                <a:solidFill>
                  <a:schemeClr val="accent1"/>
                </a:solidFill>
                <a:latin typeface="黑体" panose="02010609060101010101" charset="-122"/>
                <a:ea typeface="黑体" panose="02010609060101010101" charset="-122"/>
                <a:cs typeface="黑体" panose="02010609060101010101" charset="-122"/>
              </a:rPr>
              <a:t>)</a:t>
            </a:r>
            <a:r>
              <a:rPr lang="zh-CN" altLang="en-US" sz="1800" b="1" dirty="0">
                <a:solidFill>
                  <a:schemeClr val="accent1"/>
                </a:solidFill>
                <a:latin typeface="黑体" panose="02010609060101010101" charset="-122"/>
                <a:ea typeface="黑体" panose="02010609060101010101" charset="-122"/>
                <a:cs typeface="黑体" panose="02010609060101010101" charset="-122"/>
              </a:rPr>
              <a:t>提升外在形象</a:t>
            </a:r>
            <a:endParaRPr lang="zh-CN" altLang="en-US" sz="1800" b="1" dirty="0">
              <a:solidFill>
                <a:schemeClr val="accent1"/>
              </a:solidFill>
              <a:latin typeface="黑体" panose="02010609060101010101" charset="-122"/>
              <a:ea typeface="黑体" panose="02010609060101010101" charset="-122"/>
              <a:cs typeface="黑体" panose="02010609060101010101" charset="-122"/>
            </a:endParaRPr>
          </a:p>
        </p:txBody>
      </p:sp>
      <p:sp>
        <p:nvSpPr>
          <p:cNvPr id="22" name="矩形 21"/>
          <p:cNvSpPr/>
          <p:nvPr/>
        </p:nvSpPr>
        <p:spPr>
          <a:xfrm>
            <a:off x="6002603" y="1355310"/>
            <a:ext cx="2674647" cy="506730"/>
          </a:xfrm>
          <a:prstGeom prst="rect">
            <a:avLst/>
          </a:prstGeom>
        </p:spPr>
        <p:txBody>
          <a:bodyPr wrap="square" lIns="91453" tIns="45726" rIns="91453" bIns="45726">
            <a:spAutoFit/>
          </a:bodyPr>
          <a:lstStyle/>
          <a:p>
            <a:pPr>
              <a:lnSpc>
                <a:spcPct val="150000"/>
              </a:lnSpc>
            </a:pPr>
            <a:r>
              <a:rPr lang="en-US" altLang="zh-CN" sz="1800" b="1" dirty="0">
                <a:solidFill>
                  <a:schemeClr val="accent2">
                    <a:lumMod val="75000"/>
                  </a:schemeClr>
                </a:solidFill>
                <a:latin typeface="黑体" panose="02010609060101010101" charset="-122"/>
                <a:ea typeface="黑体" panose="02010609060101010101" charset="-122"/>
                <a:cs typeface="黑体" panose="02010609060101010101" charset="-122"/>
              </a:rPr>
              <a:t>(</a:t>
            </a:r>
            <a:r>
              <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rPr>
              <a:t>二</a:t>
            </a:r>
            <a:r>
              <a:rPr lang="en-US" altLang="zh-CN" sz="1800" b="1" dirty="0">
                <a:solidFill>
                  <a:schemeClr val="accent2">
                    <a:lumMod val="75000"/>
                  </a:schemeClr>
                </a:solidFill>
                <a:latin typeface="黑体" panose="02010609060101010101" charset="-122"/>
                <a:ea typeface="黑体" panose="02010609060101010101" charset="-122"/>
                <a:cs typeface="黑体" panose="02010609060101010101" charset="-122"/>
              </a:rPr>
              <a:t>)</a:t>
            </a:r>
            <a:r>
              <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rPr>
              <a:t>加强团队意识</a:t>
            </a:r>
            <a:endPar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endParaRPr>
          </a:p>
        </p:txBody>
      </p:sp>
      <p:sp>
        <p:nvSpPr>
          <p:cNvPr id="24" name="矩形 23"/>
          <p:cNvSpPr/>
          <p:nvPr/>
        </p:nvSpPr>
        <p:spPr>
          <a:xfrm>
            <a:off x="6026449" y="3071493"/>
            <a:ext cx="2495191" cy="506730"/>
          </a:xfrm>
          <a:prstGeom prst="rect">
            <a:avLst/>
          </a:prstGeom>
        </p:spPr>
        <p:txBody>
          <a:bodyPr wrap="square" lIns="91453" tIns="45726" rIns="91453" bIns="45726">
            <a:spAutoFit/>
          </a:bodyPr>
          <a:lstStyle/>
          <a:p>
            <a:pPr>
              <a:lnSpc>
                <a:spcPct val="150000"/>
              </a:lnSpc>
            </a:pPr>
            <a:r>
              <a:rPr lang="en-US" altLang="zh-CN" sz="1800" b="1" dirty="0">
                <a:solidFill>
                  <a:schemeClr val="accent2">
                    <a:lumMod val="75000"/>
                  </a:schemeClr>
                </a:solidFill>
                <a:latin typeface="黑体" panose="02010609060101010101" charset="-122"/>
                <a:ea typeface="黑体" panose="02010609060101010101" charset="-122"/>
                <a:cs typeface="黑体" panose="02010609060101010101" charset="-122"/>
              </a:rPr>
              <a:t>(</a:t>
            </a:r>
            <a:r>
              <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rPr>
              <a:t>四</a:t>
            </a:r>
            <a:r>
              <a:rPr lang="en-US" altLang="zh-CN" sz="1800" b="1" dirty="0">
                <a:solidFill>
                  <a:schemeClr val="accent2">
                    <a:lumMod val="75000"/>
                  </a:schemeClr>
                </a:solidFill>
                <a:latin typeface="黑体" panose="02010609060101010101" charset="-122"/>
                <a:ea typeface="黑体" panose="02010609060101010101" charset="-122"/>
                <a:cs typeface="黑体" panose="02010609060101010101" charset="-122"/>
              </a:rPr>
              <a:t>)</a:t>
            </a:r>
            <a:r>
              <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rPr>
              <a:t>增强独立意识</a:t>
            </a:r>
            <a:endParaRPr lang="zh-CN" altLang="en-US" sz="1800" b="1" dirty="0">
              <a:solidFill>
                <a:schemeClr val="accent2">
                  <a:lumMod val="75000"/>
                </a:schemeClr>
              </a:solidFill>
              <a:latin typeface="黑体" panose="02010609060101010101" charset="-122"/>
              <a:ea typeface="黑体" panose="02010609060101010101" charset="-122"/>
              <a:cs typeface="黑体" panose="02010609060101010101" charset="-122"/>
            </a:endParaRPr>
          </a:p>
        </p:txBody>
      </p:sp>
      <p:sp>
        <p:nvSpPr>
          <p:cNvPr id="26" name="AutoShape 4"/>
          <p:cNvSpPr/>
          <p:nvPr/>
        </p:nvSpPr>
        <p:spPr bwMode="auto">
          <a:xfrm>
            <a:off x="3553699" y="158614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29504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162351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26735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1404442" y="268288"/>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五、大学毕业生提高职业适应能力的方法</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87724" y="1276400"/>
            <a:ext cx="8360010" cy="1737995"/>
          </a:xfrm>
          <a:prstGeom prst="rect">
            <a:avLst/>
          </a:prstGeom>
          <a:noFill/>
        </p:spPr>
        <p:txBody>
          <a:bodyPr wrap="square">
            <a:spAutoFit/>
          </a:bodyPr>
          <a:lstStyle/>
          <a:p>
            <a:pPr>
              <a:lnSpc>
                <a:spcPct val="150000"/>
              </a:lnSpc>
            </a:pP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一</a:t>
            </a: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转变心态</a:t>
            </a:r>
            <a:endParaRPr lang="zh-CN" altLang="en-US" sz="1800" b="1" dirty="0">
              <a:solidFill>
                <a:schemeClr val="accent2"/>
              </a:solidFill>
              <a:latin typeface="微软雅黑" panose="020B0503020204020204" pitchFamily="34" charset="-122"/>
              <a:ea typeface="微软雅黑" panose="020B0503020204020204" pitchFamily="34" charset="-122"/>
            </a:endParaRPr>
          </a:p>
          <a:p>
            <a:r>
              <a:rPr lang="zh-CN" altLang="en-US" sz="1600" dirty="0"/>
              <a:t>大学毕业生一旦接触现实社会，从单纯的问题处理转向较复杂的人际关系，面对新的单位、崭新的生活方式和陌生的工作环境总会有许多的不习惯。</a:t>
            </a:r>
            <a:endParaRPr lang="en-US" altLang="zh-CN" sz="1600" dirty="0"/>
          </a:p>
          <a:p>
            <a:r>
              <a:rPr lang="zh-CN" altLang="en-US" sz="1600" dirty="0"/>
              <a:t>在职场，员工的成绩是通过业绩来考核的，不管员工做了多少的努力，没有业绩，成果就不能得到别人的认可。大学毕业生应注意环境转变所带来的变化，在就业前就应转变心态，调整好期望值，客观地面对现实。</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397854" y="2990247"/>
            <a:ext cx="8123901" cy="1738938"/>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二</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加强团队意识</a:t>
            </a:r>
            <a:endParaRPr lang="zh-CN" altLang="en-US" b="1" dirty="0">
              <a:solidFill>
                <a:schemeClr val="accent1"/>
              </a:solidFill>
              <a:latin typeface="微软雅黑" panose="020B0503020204020204" pitchFamily="34" charset="-122"/>
              <a:ea typeface="微软雅黑" panose="020B0503020204020204" pitchFamily="34" charset="-122"/>
            </a:endParaRPr>
          </a:p>
          <a:p>
            <a:r>
              <a:rPr lang="zh-CN" altLang="en-US" sz="1600" dirty="0"/>
              <a:t>大学毕业生应加强团队意识，既然来到一个新的组织，就应该主动地融入其中，从心理上认同周围的每个人，加强与同事们的交往和协作，这样才能尽快在这个集体中找到自己的位置。</a:t>
            </a:r>
            <a:endParaRPr lang="en-US" altLang="zh-CN" sz="1600" dirty="0"/>
          </a:p>
          <a:p>
            <a:r>
              <a:rPr lang="zh-CN" altLang="en-US" sz="1600" dirty="0"/>
              <a:t>团队意识有助于培养真诚合作的人际关系，缩短职业适应期、减少完成工作的难度和心理负担，容易获得事业的成功。</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1404442" y="268288"/>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五、大学毕业生提高职业适应能力的方法</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89" y="1470015"/>
            <a:ext cx="8360010" cy="3035446"/>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三</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提升外在形象</a:t>
            </a:r>
            <a:endParaRPr lang="zh-CN" altLang="en-US"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刚刚参加工作的大学毕业生一定要注意外在形象问题，可以通过参加有关礼仪的培训和阅读相关的书籍来掌握礼仪方面的知识，从着装礼仪、言谈举止、待人接物等各方面提升自己。在工作场合，应选用合适的服饰和发型来表现与大学毕业生身份相符的形象气质和精神面貌，向他人传递积极、正面的交往信息。</a:t>
            </a:r>
            <a:endParaRPr lang="en-US" altLang="zh-CN" sz="1600" dirty="0"/>
          </a:p>
          <a:p>
            <a:pPr>
              <a:lnSpc>
                <a:spcPct val="150000"/>
              </a:lnSpc>
            </a:pPr>
            <a:r>
              <a:rPr lang="zh-CN" altLang="en-US" sz="1600" dirty="0"/>
              <a:t>大学毕业生应利用“首因效应”给他人留下良好的第一印象。第一印象是最鲜明、最难忘的，它的心理效应最强。第一印象的好坏会影响自己今后的工作能否顺利开展，还会影响别人在今后如何看待自己。</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404442" y="268288"/>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五、大学毕业生提高职业适应能力的方法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17805" y="779145"/>
            <a:ext cx="8783320" cy="4030980"/>
          </a:xfrm>
          <a:prstGeom prst="rect">
            <a:avLst/>
          </a:prstGeom>
          <a:noFill/>
        </p:spPr>
        <p:txBody>
          <a:bodyPr wrap="square">
            <a:spAutoFit/>
          </a:bodyPr>
          <a:lstStyle/>
          <a:p>
            <a:r>
              <a:rPr lang="zh-CN" altLang="en-US" sz="1600" dirty="0"/>
              <a:t>      </a:t>
            </a:r>
            <a:r>
              <a:rPr lang="en-US" altLang="zh-CN" sz="1600" dirty="0"/>
              <a:t>  </a:t>
            </a:r>
            <a:r>
              <a:rPr lang="zh-CN" altLang="en-US" sz="1600" dirty="0"/>
              <a:t>一家规模很大的公司正在招聘副经理一职，经过初试，他们从简历里选中了三位优秀的青年进行面试。最后的面试由总经理亲自把关，面试的方式是跟三位应聘者逐个进行交谈，最终选定一人。</a:t>
            </a:r>
            <a:endParaRPr lang="zh-CN" altLang="en-US" sz="1600" dirty="0"/>
          </a:p>
          <a:p>
            <a:r>
              <a:rPr lang="en-US" altLang="zh-CN" sz="1600" dirty="0"/>
              <a:t>         </a:t>
            </a:r>
            <a:r>
              <a:rPr lang="zh-CN" altLang="en-US" sz="1600" dirty="0"/>
              <a:t>在面试之前，总经理特意让秘书把为应聘者准备的椅子拿到了室外。</a:t>
            </a:r>
            <a:endParaRPr lang="zh-CN" altLang="en-US" sz="1600" dirty="0"/>
          </a:p>
          <a:p>
            <a:r>
              <a:rPr lang="en-US" altLang="zh-CN" sz="1600" dirty="0"/>
              <a:t>        </a:t>
            </a:r>
            <a:r>
              <a:rPr lang="zh-CN" altLang="en-US" sz="1600" dirty="0"/>
              <a:t>第一位应聘者沉稳地走了进来，他是经验最丰富的。总经理轻声对他说：“你好，请坐。”</a:t>
            </a:r>
            <a:endParaRPr lang="zh-CN" altLang="en-US" sz="1600" dirty="0"/>
          </a:p>
          <a:p>
            <a:r>
              <a:rPr lang="zh-CN" altLang="en-US" sz="1600" dirty="0"/>
              <a:t>应聘者看着自己周围，发现没有椅子，充满笑意的脸上立即现出了些许茫然和尴尬。“请坐下来谈。”总经理再次微笑着对他说。他脸上的尴尬显得更浓了，有些不知所措，最后只得说：“没关系，我就站着吧！”</a:t>
            </a:r>
            <a:endParaRPr lang="zh-CN" altLang="en-US" sz="1600" dirty="0"/>
          </a:p>
          <a:p>
            <a:r>
              <a:rPr lang="en-US" altLang="zh-CN" sz="1600" dirty="0"/>
              <a:t>        </a:t>
            </a:r>
            <a:r>
              <a:rPr lang="zh-CN" altLang="en-US" sz="1600" dirty="0"/>
              <a:t>第二位应聘者反应较为机敏，他环顾左右，发现没有可供自己坐的椅子，立即谦卑地笑着说：“不用不用，我站着就行！”</a:t>
            </a:r>
            <a:endParaRPr lang="zh-CN" altLang="en-US" sz="1600" dirty="0"/>
          </a:p>
          <a:p>
            <a:r>
              <a:rPr lang="en-US" altLang="zh-CN" sz="1600" dirty="0"/>
              <a:t>        </a:t>
            </a:r>
            <a:r>
              <a:rPr lang="zh-CN" altLang="en-US" sz="1600" dirty="0"/>
              <a:t>第三位应聘者进来了，这是一个应届毕业生，一点儿工作经验也没有，他面试成功的概率是最低的。总经理的第一句话同样是：“你好，请坐。”大学生看看周围没有椅子，先是愣了一下，随后立即微笑着请示总经理：“您好，我可以把外面的椅子搬一把进来吗？”总经理脸上的笑容终于舒展开来，温和地说：“当然可以。”</a:t>
            </a:r>
            <a:endParaRPr lang="zh-CN" altLang="en-US" sz="1600" dirty="0"/>
          </a:p>
          <a:p>
            <a:r>
              <a:rPr lang="en-US" altLang="zh-CN" sz="1600" dirty="0"/>
              <a:t>        </a:t>
            </a:r>
            <a:r>
              <a:rPr lang="zh-CN" altLang="en-US" sz="1600" dirty="0"/>
              <a:t>在面试结束后，总经理录用了最后一位应聘者，他的理由很简单：我们需要的是有思想、有主见的人，缺少这两样东西，一切的学识和经验都毫无价值。</a:t>
            </a:r>
            <a:endParaRPr lang="zh-CN" altLang="en-US" sz="16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 name="文本框 1"/>
          <p:cNvSpPr txBox="1"/>
          <p:nvPr/>
        </p:nvSpPr>
        <p:spPr>
          <a:xfrm>
            <a:off x="427355" y="349250"/>
            <a:ext cx="3048635" cy="368300"/>
          </a:xfrm>
          <a:prstGeom prst="rect">
            <a:avLst/>
          </a:prstGeom>
          <a:noFill/>
        </p:spPr>
        <p:txBody>
          <a:bodyPr wrap="square" rtlCol="0">
            <a:spAutoFit/>
          </a:bodyPr>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56523" y="1359374"/>
            <a:ext cx="8360010" cy="2666114"/>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四</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增强独立意识</a:t>
            </a:r>
            <a:endParaRPr lang="zh-CN" altLang="en-US"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刚刚毕业的大学生还沉湎在单纯、自由的大学生活中，习惯于依赖他人。</a:t>
            </a:r>
            <a:endParaRPr lang="en-US" altLang="zh-CN" sz="1600" dirty="0"/>
          </a:p>
          <a:p>
            <a:pPr>
              <a:lnSpc>
                <a:spcPct val="150000"/>
              </a:lnSpc>
            </a:pPr>
            <a:r>
              <a:rPr lang="zh-CN" altLang="en-US" sz="1600" dirty="0"/>
              <a:t>而在参加工作以后，大学毕业生就要学习承担一定的社会责任，立足于本职工作，增强独立意识。在工作中，同事们会把大学毕业生作为一个独立的社会人来看待，大学毕业生要能够在工作中独当一面。</a:t>
            </a:r>
            <a:endParaRPr lang="en-US" altLang="zh-CN" sz="1600" dirty="0"/>
          </a:p>
          <a:p>
            <a:pPr>
              <a:lnSpc>
                <a:spcPct val="150000"/>
              </a:lnSpc>
            </a:pPr>
            <a:r>
              <a:rPr lang="zh-CN" altLang="en-US" sz="1600" dirty="0"/>
              <a:t>因此，大学毕业生应对新的工作有一个比较全面的认识和把握。在工作的空余时间，大学毕业生还应主动联系上级领导和同事，多与他们来往，增进相互之间的了解和信任。</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404442" y="268288"/>
            <a:ext cx="57606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五、大学毕业生提高职业适应能力的方法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737159"/>
            <a:ext cx="8360010" cy="4031873"/>
          </a:xfrm>
          <a:prstGeom prst="rect">
            <a:avLst/>
          </a:prstGeom>
          <a:noFill/>
        </p:spPr>
        <p:txBody>
          <a:bodyPr wrap="square">
            <a:spAutoFit/>
          </a:bodyPr>
          <a:lstStyle/>
          <a:p>
            <a:r>
              <a:rPr lang="zh-CN" altLang="en-US" sz="1600" dirty="0"/>
              <a:t>     一家规模很大的公司正在招聘副经理一职，经过初试，他们从简历里选中了三位优秀的青年进行面试。最后的面试由总经理亲自把关，面试的方式是跟三位应聘者逐个进行交谈，最终选定一人。</a:t>
            </a:r>
            <a:endParaRPr lang="en-US" altLang="zh-CN" sz="1600" dirty="0"/>
          </a:p>
          <a:p>
            <a:r>
              <a:rPr lang="zh-CN" altLang="en-US" sz="1600" dirty="0"/>
              <a:t>     面试之前，总经理特意让秘书把为应聘者准备的椅子拿到了室外。</a:t>
            </a:r>
            <a:endParaRPr lang="en-US" altLang="zh-CN" sz="1600" dirty="0"/>
          </a:p>
          <a:p>
            <a:r>
              <a:rPr lang="zh-CN" altLang="en-US" sz="1600" dirty="0"/>
              <a:t>     第一位应聘者沉稳地走了进来，他是经验最丰富的。总经理轻声对他说：“你好，请坐。”应聘者看着自己周围，发现并没有椅子，充满笑意的脸上立即现出了些许茫然和尴尬。“请坐下来谈。”总经理再次微笑着对他说。他脸上的尴尬显得更浓了，有些不知所措，最后只得说：“没关系，我就站着吧！”</a:t>
            </a:r>
            <a:endParaRPr lang="en-US" altLang="zh-CN" sz="1600" dirty="0"/>
          </a:p>
          <a:p>
            <a:r>
              <a:rPr lang="zh-CN" altLang="en-US" sz="1600" dirty="0"/>
              <a:t>      第二位应聘者反应较为机敏，他环顾左右，发现并没有可供自己坐的椅子，立即谦卑地笑着说：“不用不用，我站着就行！”</a:t>
            </a:r>
            <a:endParaRPr lang="en-US" altLang="zh-CN" sz="1600" dirty="0"/>
          </a:p>
          <a:p>
            <a:r>
              <a:rPr lang="en-US" altLang="zh-CN" sz="1600" dirty="0"/>
              <a:t>      </a:t>
            </a:r>
            <a:r>
              <a:rPr lang="zh-CN" altLang="en-US" sz="1600" dirty="0"/>
              <a:t>第三位应聘者进来了，这是一个应届毕业生，一点儿工作经验也没有，他面试成功的概率是最低的。总经理的第一句话同样是：“你好，请坐。”大学生看看周围没有椅子，先是愣了一下，随后立即微笑着请示总经理：“您好，我可以把外面的椅子搬一把进来吗？”总经理脸上的笑容终于舒展开来，温和地说：“当然可以。”</a:t>
            </a:r>
            <a:endParaRPr lang="en-US" altLang="zh-CN" sz="1600" dirty="0"/>
          </a:p>
          <a:p>
            <a:r>
              <a:rPr lang="en-US" altLang="zh-CN" sz="1600" dirty="0"/>
              <a:t>       </a:t>
            </a:r>
            <a:r>
              <a:rPr lang="zh-CN" altLang="en-US" sz="1600" dirty="0"/>
              <a:t>面试结束后，总经理录用了最后一位应聘者，他的理由很简单：我们需要的是有思想、有主见的人，缺少了这两样东西，一切的学识和经验都毫无价值。</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tx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案例故事</a:t>
            </a:r>
            <a:endParaRPr lang="zh-CN" altLang="en-US" sz="2400" b="1" dirty="0">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4195" y="699770"/>
            <a:ext cx="8122920" cy="3682365"/>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学校和职场是两种不同性质的环境氛围，学生和职业人是两种不同的角色，在走进职场之前，你做好足够的准备了吗？包括心理、习惯、精神、知识和技术等。</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全班学生分组，确定讨论主题“走进职场，你准备好了吗”。</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设置各种分主题，具体如下。</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1. 你想以什么样的职业形象去工作？ </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sym typeface="+mn-ea"/>
              </a:rPr>
              <a:t>________________________________________________________________________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2. 你在工作中可能会遇到哪些问题？你打算如何应对？</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rPr>
              <a:t>3. 你工作的动力来自哪里？是暂时的还是永远的？ </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sym typeface="+mn-ea"/>
              </a:rPr>
              <a:t>________________________________________________________________________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rPr>
              <a:t>4. 作为应届毕业生，你觉得应该如何适应职场？</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sym typeface="+mn-ea"/>
              </a:rPr>
              <a:t>________________________________________________________________________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414020"/>
          </a:xfrm>
          <a:prstGeom prst="rect">
            <a:avLst/>
          </a:prstGeom>
          <a:noFill/>
        </p:spPr>
        <p:txBody>
          <a:bodyPr wrap="square" rtlCol="0">
            <a:spAutoFit/>
          </a:bodyPr>
          <a:p>
            <a:r>
              <a:rPr lang="zh-CN" altLang="en-US" sz="2100" b="1">
                <a:hlinkClick r:id="rId2" action="ppaction://hlinkfile"/>
              </a:rPr>
              <a:t>大学生职业生涯规划与发展课程教学的思考</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3203" y="772355"/>
            <a:ext cx="7406475" cy="4191818"/>
          </a:xfrm>
          <a:prstGeom prst="rect">
            <a:avLst/>
          </a:prstGeom>
          <a:noFill/>
        </p:spPr>
        <p:txBody>
          <a:bodyPr wrap="square">
            <a:noAutofit/>
          </a:bodyPr>
          <a:lstStyle/>
          <a:p>
            <a:pPr algn="l"/>
            <a:endParaRPr sz="1800" b="1" dirty="0">
              <a:solidFill>
                <a:srgbClr val="00B0F0"/>
              </a:solidFill>
              <a:latin typeface="楷体" panose="02010609060101010101" pitchFamily="2" charset="-122"/>
              <a:ea typeface="楷体" panose="02010609060101010101" pitchFamily="2" charset="-122"/>
            </a:endParaRPr>
          </a:p>
          <a:p>
            <a:pPr algn="l"/>
            <a:r>
              <a:rPr sz="100" b="1" dirty="0">
                <a:solidFill>
                  <a:srgbClr val="7030A0"/>
                </a:solidFill>
                <a:latin typeface="微软雅黑" panose="020B0503020204020204" pitchFamily="34" charset="-122"/>
                <a:ea typeface="微软雅黑" panose="020B0503020204020204" pitchFamily="34" charset="-122"/>
              </a:rPr>
              <a:t>问题讨论</a:t>
            </a:r>
            <a:endParaRPr sz="100" dirty="0">
              <a:solidFill>
                <a:srgbClr val="7030A0"/>
              </a:solidFill>
              <a:latin typeface="楷体" panose="02010609060101010101" pitchFamily="2" charset="-122"/>
              <a:ea typeface="楷体" panose="02010609060101010101" pitchFamily="2" charset="-122"/>
            </a:endParaRPr>
          </a:p>
          <a:p>
            <a:pPr algn="l"/>
            <a:endParaRPr sz="1200" dirty="0">
              <a:latin typeface="楷体" panose="02010609060101010101" pitchFamily="2" charset="-122"/>
              <a:ea typeface="楷体" panose="02010609060101010101" pitchFamily="2" charset="-122"/>
            </a:endParaRPr>
          </a:p>
          <a:p>
            <a:pPr algn="l"/>
            <a:r>
              <a:rPr sz="1600" dirty="0">
                <a:latin typeface="楷体" panose="02010609060101010101" pitchFamily="2" charset="-122"/>
                <a:ea typeface="楷体" panose="02010609060101010101" pitchFamily="2" charset="-122"/>
              </a:rPr>
              <a:t>（1）如果你是当事人关雎尔，在同事遇到突发状况找你帮忙完成工作任务时，你会如何处理？</a:t>
            </a:r>
            <a:endParaRPr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r>
              <a:rPr sz="1600" dirty="0">
                <a:latin typeface="楷体" panose="02010609060101010101" pitchFamily="2" charset="-122"/>
                <a:ea typeface="楷体" panose="02010609060101010101" pitchFamily="2" charset="-122"/>
              </a:rPr>
              <a:t>（2）请思考，你会如何委婉地拒绝那些你无法胜任的工作。</a:t>
            </a:r>
            <a:endParaRPr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endParaRPr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effectLst>
                <a:outerShdw blurRad="38100" dist="25400" dir="5400000" algn="ctr" rotWithShape="0">
                  <a:srgbClr val="6E747A">
                    <a:alpha val="43000"/>
                  </a:srgbClr>
                </a:outerShdw>
              </a:effectLst>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课程导入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 name="图片 2"/>
          <p:cNvPicPr>
            <a:picLocks noChangeAspect="1"/>
          </p:cNvPicPr>
          <p:nvPr>
            <p:custDataLst>
              <p:tags r:id="rId2"/>
            </p:custDataLst>
          </p:nvPr>
        </p:nvPicPr>
        <p:blipFill>
          <a:blip r:embed="rId3"/>
          <a:stretch>
            <a:fillRect/>
          </a:stretch>
        </p:blipFill>
        <p:spPr>
          <a:xfrm>
            <a:off x="6876801" y="3076520"/>
            <a:ext cx="2230514" cy="2059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556570" y="2130819"/>
            <a:ext cx="2880043"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大学生职业成长</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61827" y="1625000"/>
            <a:ext cx="8063641" cy="1568450"/>
          </a:xfrm>
          <a:prstGeom prst="rect">
            <a:avLst/>
          </a:prstGeom>
          <a:noFill/>
        </p:spPr>
        <p:txBody>
          <a:bodyPr wrap="square">
            <a:spAutoFit/>
          </a:bodyPr>
          <a:lstStyle/>
          <a:p>
            <a:pPr>
              <a:lnSpc>
                <a:spcPct val="150000"/>
              </a:lnSpc>
            </a:pPr>
            <a:r>
              <a:rPr lang="zh-CN" altLang="en-US" sz="1600" dirty="0"/>
              <a:t>职业成长意味着个人的职位级别提升，拥有更多的权力和权威，报酬增加，工作条件改善，同时工作责任也相应增加。</a:t>
            </a:r>
            <a:endParaRPr lang="en-US" altLang="zh-CN" sz="1600" dirty="0"/>
          </a:p>
          <a:p>
            <a:pPr>
              <a:lnSpc>
                <a:spcPct val="150000"/>
              </a:lnSpc>
            </a:pPr>
            <a:r>
              <a:rPr lang="zh-CN" altLang="en-US" sz="1600" dirty="0"/>
              <a:t>职业成长是个人沿着对自己更有价值的工作系列流动的速度。这一概念描述了员工在工作任务转换过程中的职业成长问题，同时表明了职业成长是一个速度的概念。</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2916555" y="260985"/>
            <a:ext cx="326009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a:t>
            </a:r>
            <a:r>
              <a:rPr lang="zh-CN" altLang="en-US" sz="2400" b="1" dirty="0">
                <a:latin typeface="微软雅黑" panose="020B0503020204020204" pitchFamily="34" charset="-122"/>
                <a:ea typeface="微软雅黑" panose="020B0503020204020204" pitchFamily="34" charset="-122"/>
                <a:sym typeface="+mn-ea"/>
              </a:rPr>
              <a:t>职业成长的概念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84622" y="1219440"/>
            <a:ext cx="8120360" cy="2554545"/>
          </a:xfrm>
          <a:prstGeom prst="rect">
            <a:avLst/>
          </a:prstGeom>
          <a:noFill/>
        </p:spPr>
        <p:txBody>
          <a:bodyPr wrap="square">
            <a:spAutoFit/>
          </a:bodyPr>
          <a:lstStyle/>
          <a:p>
            <a:pPr>
              <a:lnSpc>
                <a:spcPct val="150000"/>
              </a:lnSpc>
            </a:pPr>
            <a:r>
              <a:rPr lang="zh-CN" altLang="en-US" sz="1600" b="1" dirty="0">
                <a:solidFill>
                  <a:schemeClr val="accent1"/>
                </a:solidFill>
                <a:latin typeface="微软雅黑" panose="020B0503020204020204" pitchFamily="34" charset="-122"/>
                <a:ea typeface="微软雅黑" panose="020B0503020204020204" pitchFamily="34" charset="-122"/>
              </a:rPr>
              <a:t>职业成长</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职业成长是在时点上的职业进展状况。职业成长是个人从被动到主动、从依赖到独立、从缺乏自制到自觉及自制的转变过程。个人的职业成长可以在不同的企业间流动而实现，也可以在一个企业内部获得。职业成长是一个多维度的概念，它包含职业目标进展、职位晋升和收入增长等。</a:t>
            </a:r>
            <a:endParaRPr lang="en-US" altLang="zh-CN" sz="1600" dirty="0"/>
          </a:p>
          <a:p>
            <a:pPr>
              <a:lnSpc>
                <a:spcPct val="150000"/>
              </a:lnSpc>
            </a:pPr>
            <a:r>
              <a:rPr lang="zh-CN" altLang="en-US" sz="1600" b="1" dirty="0">
                <a:solidFill>
                  <a:schemeClr val="accent2"/>
                </a:solidFill>
                <a:latin typeface="微软雅黑" panose="020B0503020204020204" pitchFamily="34" charset="-122"/>
                <a:ea typeface="微软雅黑" panose="020B0503020204020204" pitchFamily="34" charset="-122"/>
              </a:rPr>
              <a:t>职业成功</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职业成功反映的是在某一时点的个人在整个职业经历中所累积起来的与工作相关的成果或成就。职业成功是一个人职业经历的结果，它是在任意一点某人的工作经历随着时间的推移所获得的工作成就。</a:t>
            </a:r>
            <a:endParaRPr lang="en-US" altLang="zh-CN" sz="1600" dirty="0"/>
          </a:p>
        </p:txBody>
      </p:sp>
      <p:sp>
        <p:nvSpPr>
          <p:cNvPr id="8" name="文本框 7"/>
          <p:cNvSpPr txBox="1"/>
          <p:nvPr/>
        </p:nvSpPr>
        <p:spPr>
          <a:xfrm>
            <a:off x="2340610" y="340360"/>
            <a:ext cx="4715510" cy="46037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二、</a:t>
            </a:r>
            <a:r>
              <a:rPr lang="zh-CN" altLang="en-US" sz="2400" b="1" dirty="0">
                <a:latin typeface="微软雅黑" panose="020B0503020204020204" pitchFamily="34" charset="-122"/>
                <a:ea typeface="微软雅黑" panose="020B0503020204020204" pitchFamily="34" charset="-122"/>
              </a:rPr>
              <a:t>职业成长与职业成功的区别</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612354" y="3948489"/>
            <a:ext cx="8064896" cy="646331"/>
          </a:xfrm>
          <a:prstGeom prst="rect">
            <a:avLst/>
          </a:prstGeom>
          <a:noFill/>
        </p:spPr>
        <p:txBody>
          <a:bodyPr wrap="square">
            <a:spAutoFit/>
          </a:bodyPr>
          <a:lstStyle/>
          <a:p>
            <a:r>
              <a:rPr lang="zh-CN" altLang="en-US" sz="1800" u="sng" dirty="0"/>
              <a:t>   职业成长是一个增量的概念，而职业成功是一个存量的概念。一个人以前的职业成功会影响当前的职业成长，而目前的职业成长会影响他后续的职业成功。</a:t>
            </a:r>
            <a:endParaRPr lang="zh-CN" altLang="en-US"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45562" y="1276400"/>
            <a:ext cx="4227232" cy="1927451"/>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 1.</a:t>
            </a:r>
            <a:r>
              <a:rPr lang="zh-CN" altLang="en-US" b="1" dirty="0">
                <a:solidFill>
                  <a:schemeClr val="accent1"/>
                </a:solidFill>
                <a:latin typeface="微软雅黑" panose="020B0503020204020204" pitchFamily="34" charset="-122"/>
                <a:ea typeface="微软雅黑" panose="020B0503020204020204" pitchFamily="34" charset="-122"/>
              </a:rPr>
              <a:t>组织内职业成长</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组织内职业成长是指员工在目前所在组织内部的职业进展速度，包括员工在目前单位内的职业能力发展速度、职业目标进展速度、晋升速度与报酬增长速度四个维度。</a:t>
            </a:r>
            <a:endParaRPr lang="zh-CN" altLang="en-US" sz="1400" dirty="0">
              <a:latin typeface="楷体" panose="02010609060101010101" pitchFamily="2" charset="-122"/>
              <a:ea typeface="楷体" panose="02010609060101010101" pitchFamily="2" charset="-122"/>
            </a:endParaRPr>
          </a:p>
        </p:txBody>
      </p:sp>
      <p:cxnSp>
        <p:nvCxnSpPr>
          <p:cNvPr id="11" name="直接连接符 10"/>
          <p:cNvCxnSpPr/>
          <p:nvPr/>
        </p:nvCxnSpPr>
        <p:spPr>
          <a:xfrm flipV="1">
            <a:off x="4431105" y="1147075"/>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572794" y="1140266"/>
            <a:ext cx="4462167" cy="3404778"/>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 2.</a:t>
            </a:r>
            <a:r>
              <a:rPr lang="zh-CN" altLang="en-US" b="1" dirty="0">
                <a:solidFill>
                  <a:schemeClr val="accent2"/>
                </a:solidFill>
                <a:latin typeface="微软雅黑" panose="020B0503020204020204" pitchFamily="34" charset="-122"/>
                <a:ea typeface="微软雅黑" panose="020B0503020204020204" pitchFamily="34" charset="-122"/>
              </a:rPr>
              <a:t>组织间职业成长</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组织间职业成长是指员工在工作流动过程中所发生的职业成长。一方面，可以丰富个人的工作经历，增加人生体验，不断调整自我与职业环境之间的关系。另一方面，通过对不同职业进行比较，对不同职业类型做出评价，可以加深对自己人格的认识，逐步清晰自己的职业定位，确定自身的职业发展方向。因此，组织间职业成长是追求职业成长的另一种途径。</a:t>
            </a:r>
            <a:endParaRPr lang="zh-CN" altLang="en-US" sz="1400" dirty="0">
              <a:latin typeface="楷体" panose="02010609060101010101" pitchFamily="2" charset="-122"/>
              <a:ea typeface="楷体" panose="02010609060101010101" pitchFamily="2" charset="-122"/>
            </a:endParaRPr>
          </a:p>
        </p:txBody>
      </p:sp>
      <p:sp>
        <p:nvSpPr>
          <p:cNvPr id="13" name="文本框 12"/>
          <p:cNvSpPr txBox="1"/>
          <p:nvPr/>
        </p:nvSpPr>
        <p:spPr>
          <a:xfrm>
            <a:off x="3051175" y="268605"/>
            <a:ext cx="4007485" cy="46037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三、</a:t>
            </a:r>
            <a:r>
              <a:rPr lang="zh-CN" altLang="en-US" sz="2400" b="1" dirty="0">
                <a:latin typeface="微软雅黑" panose="020B0503020204020204" pitchFamily="34" charset="-122"/>
                <a:ea typeface="微软雅黑" panose="020B0503020204020204" pitchFamily="34" charset="-122"/>
              </a:rPr>
              <a:t>职业成长的分类</a:t>
            </a:r>
            <a:endParaRPr lang="zh-CN" altLang="en-US" sz="2400" b="1" dirty="0">
              <a:latin typeface="微软雅黑" panose="020B0503020204020204" pitchFamily="34" charset="-122"/>
              <a:ea typeface="微软雅黑" panose="020B0503020204020204" pitchFamily="34" charset="-122"/>
            </a:endParaRPr>
          </a:p>
        </p:txBody>
      </p:sp>
      <p:sp>
        <p:nvSpPr>
          <p:cNvPr id="14" name="等腰三角形 13"/>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992969"/>
            <a:ext cx="8458644" cy="198374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（一）组织环境</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组织环境主要是指企业内部促进员工实现职业目标的一些关键要素，如绩效评价体系、晋升体系、培训体系、薪酬和激励体系等。员工的职业成长需要企业为其提供合适的发展平台和富有挑战性的工作，企业应当通过各种行动支持员工的发展。企业内部的晋升和横向流动可以帮助员工成长。</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1641475" y="268605"/>
            <a:ext cx="5706745" cy="46037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四、</a:t>
            </a:r>
            <a:r>
              <a:rPr lang="zh-CN" altLang="en-US" sz="2400" b="1" dirty="0">
                <a:latin typeface="微软雅黑" panose="020B0503020204020204" pitchFamily="34" charset="-122"/>
                <a:ea typeface="微软雅黑" panose="020B0503020204020204" pitchFamily="34" charset="-122"/>
              </a:rPr>
              <a:t>职业成长中的组织环境与人力资本</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37520" y="3004592"/>
            <a:ext cx="8189862" cy="1614805"/>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（二）人力资本</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人力资本是指人们长期的知识和技术的积累，由凝聚在劳动者身上具有经济价值的知识、技术、能力和健康状况构成，是劳动者质量的反映。劳动者接受教育可以增加他们所掌握的知识，而拥有健康是劳动者正常工作的保证，健康的劳动者工作效率会更高。</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29"/>
          <p:cNvSpPr/>
          <p:nvPr/>
        </p:nvSpPr>
        <p:spPr>
          <a:xfrm>
            <a:off x="743191" y="1343394"/>
            <a:ext cx="1083655" cy="125697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p>
        </p:txBody>
      </p:sp>
      <p:sp>
        <p:nvSpPr>
          <p:cNvPr id="11" name="任意多边形 30"/>
          <p:cNvSpPr/>
          <p:nvPr/>
        </p:nvSpPr>
        <p:spPr>
          <a:xfrm>
            <a:off x="2971609" y="1343394"/>
            <a:ext cx="1083655" cy="125697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p>
        </p:txBody>
      </p:sp>
      <p:sp>
        <p:nvSpPr>
          <p:cNvPr id="12" name="任意多边形 31"/>
          <p:cNvSpPr/>
          <p:nvPr/>
        </p:nvSpPr>
        <p:spPr>
          <a:xfrm>
            <a:off x="5129603" y="1343394"/>
            <a:ext cx="1083655" cy="125697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p>
        </p:txBody>
      </p:sp>
      <p:sp>
        <p:nvSpPr>
          <p:cNvPr id="13" name="任意多边形 32"/>
          <p:cNvSpPr/>
          <p:nvPr/>
        </p:nvSpPr>
        <p:spPr>
          <a:xfrm>
            <a:off x="7358020" y="1343394"/>
            <a:ext cx="1083655" cy="125697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p>
        </p:txBody>
      </p:sp>
      <p:sp>
        <p:nvSpPr>
          <p:cNvPr id="14" name="燕尾形 6"/>
          <p:cNvSpPr/>
          <p:nvPr/>
        </p:nvSpPr>
        <p:spPr>
          <a:xfrm>
            <a:off x="2040168" y="1858654"/>
            <a:ext cx="261303" cy="2612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15" name="燕尾形 36"/>
          <p:cNvSpPr/>
          <p:nvPr/>
        </p:nvSpPr>
        <p:spPr>
          <a:xfrm>
            <a:off x="2316034" y="1858654"/>
            <a:ext cx="261303" cy="2612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16" name="燕尾形 37"/>
          <p:cNvSpPr/>
          <p:nvPr/>
        </p:nvSpPr>
        <p:spPr>
          <a:xfrm>
            <a:off x="4283375" y="1858654"/>
            <a:ext cx="261303" cy="26128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17" name="燕尾形 38"/>
          <p:cNvSpPr/>
          <p:nvPr/>
        </p:nvSpPr>
        <p:spPr>
          <a:xfrm>
            <a:off x="4559241" y="1858654"/>
            <a:ext cx="261303" cy="261288"/>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18" name="燕尾形 39"/>
          <p:cNvSpPr/>
          <p:nvPr/>
        </p:nvSpPr>
        <p:spPr>
          <a:xfrm>
            <a:off x="6391664" y="1858654"/>
            <a:ext cx="261303" cy="26128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19" name="燕尾形 40"/>
          <p:cNvSpPr/>
          <p:nvPr/>
        </p:nvSpPr>
        <p:spPr>
          <a:xfrm>
            <a:off x="6667530" y="1858654"/>
            <a:ext cx="261303" cy="26128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53" tIns="45726" rIns="91453" bIns="45726" rtlCol="0" anchor="ctr"/>
          <a:lstStyle/>
          <a:p>
            <a:pPr algn="ctr"/>
            <a:endParaRPr lang="zh-CN" altLang="en-US">
              <a:solidFill>
                <a:schemeClr val="tx1"/>
              </a:solidFill>
            </a:endParaRPr>
          </a:p>
        </p:txBody>
      </p:sp>
      <p:sp>
        <p:nvSpPr>
          <p:cNvPr id="20" name="矩形 19"/>
          <p:cNvSpPr/>
          <p:nvPr/>
        </p:nvSpPr>
        <p:spPr>
          <a:xfrm>
            <a:off x="388110" y="2929870"/>
            <a:ext cx="1927924" cy="369344"/>
          </a:xfrm>
          <a:prstGeom prst="rect">
            <a:avLst/>
          </a:prstGeom>
        </p:spPr>
        <p:txBody>
          <a:bodyPr wrap="square" lIns="91453" tIns="45726" rIns="91453" bIns="45726">
            <a:spAutoFit/>
          </a:bodyPr>
          <a:lstStyle/>
          <a:p>
            <a:r>
              <a:rPr lang="en-US" altLang="zh-CN" b="1" dirty="0">
                <a:solidFill>
                  <a:schemeClr val="accent1"/>
                </a:solidFill>
                <a:ea typeface="微软雅黑" panose="020B0503020204020204" pitchFamily="34" charset="-122"/>
              </a:rPr>
              <a:t>(</a:t>
            </a:r>
            <a:r>
              <a:rPr lang="zh-CN" altLang="en-US" b="1" dirty="0">
                <a:solidFill>
                  <a:schemeClr val="accent1"/>
                </a:solidFill>
                <a:ea typeface="微软雅黑" panose="020B0503020204020204" pitchFamily="34" charset="-122"/>
              </a:rPr>
              <a:t>一</a:t>
            </a:r>
            <a:r>
              <a:rPr lang="en-US" altLang="zh-CN" b="1" dirty="0">
                <a:solidFill>
                  <a:schemeClr val="accent1"/>
                </a:solidFill>
                <a:ea typeface="微软雅黑" panose="020B0503020204020204" pitchFamily="34" charset="-122"/>
              </a:rPr>
              <a:t>)</a:t>
            </a:r>
            <a:r>
              <a:rPr lang="zh-CN" altLang="en-US" b="1" dirty="0">
                <a:solidFill>
                  <a:schemeClr val="accent1"/>
                </a:solidFill>
                <a:ea typeface="微软雅黑" panose="020B0503020204020204" pitchFamily="34" charset="-122"/>
              </a:rPr>
              <a:t>工作成就</a:t>
            </a:r>
            <a:endParaRPr lang="zh-CN" altLang="en-US" b="1" dirty="0">
              <a:solidFill>
                <a:schemeClr val="accent1"/>
              </a:solidFill>
              <a:ea typeface="微软雅黑" panose="020B0503020204020204" pitchFamily="34" charset="-122"/>
            </a:endParaRPr>
          </a:p>
        </p:txBody>
      </p:sp>
      <p:sp>
        <p:nvSpPr>
          <p:cNvPr id="22" name="矩形 21"/>
          <p:cNvSpPr/>
          <p:nvPr/>
        </p:nvSpPr>
        <p:spPr>
          <a:xfrm>
            <a:off x="2603639" y="2929870"/>
            <a:ext cx="2079100" cy="369344"/>
          </a:xfrm>
          <a:prstGeom prst="rect">
            <a:avLst/>
          </a:prstGeom>
        </p:spPr>
        <p:txBody>
          <a:bodyPr wrap="square" lIns="91453" tIns="45726" rIns="91453" bIns="45726">
            <a:spAutoFit/>
          </a:bodyPr>
          <a:lstStyle/>
          <a:p>
            <a:r>
              <a:rPr lang="en-US" altLang="zh-CN" b="1" dirty="0">
                <a:solidFill>
                  <a:schemeClr val="accent2">
                    <a:lumMod val="75000"/>
                  </a:schemeClr>
                </a:solidFill>
                <a:ea typeface="微软雅黑" panose="020B0503020204020204" pitchFamily="34" charset="-122"/>
              </a:rPr>
              <a:t>(</a:t>
            </a:r>
            <a:r>
              <a:rPr lang="zh-CN" altLang="en-US" b="1" dirty="0">
                <a:solidFill>
                  <a:schemeClr val="accent2">
                    <a:lumMod val="75000"/>
                  </a:schemeClr>
                </a:solidFill>
                <a:ea typeface="微软雅黑" panose="020B0503020204020204" pitchFamily="34" charset="-122"/>
              </a:rPr>
              <a:t>二</a:t>
            </a:r>
            <a:r>
              <a:rPr lang="en-US" altLang="zh-CN" b="1" dirty="0">
                <a:solidFill>
                  <a:schemeClr val="accent2">
                    <a:lumMod val="75000"/>
                  </a:schemeClr>
                </a:solidFill>
                <a:ea typeface="微软雅黑" panose="020B0503020204020204" pitchFamily="34" charset="-122"/>
              </a:rPr>
              <a:t>)</a:t>
            </a:r>
            <a:r>
              <a:rPr lang="zh-CN" altLang="en-US" b="1" dirty="0">
                <a:solidFill>
                  <a:schemeClr val="accent2">
                    <a:lumMod val="75000"/>
                  </a:schemeClr>
                </a:solidFill>
                <a:ea typeface="微软雅黑" panose="020B0503020204020204" pitchFamily="34" charset="-122"/>
              </a:rPr>
              <a:t>家庭的支持</a:t>
            </a:r>
            <a:endParaRPr lang="zh-CN" altLang="en-US" b="1" dirty="0">
              <a:solidFill>
                <a:schemeClr val="accent2">
                  <a:lumMod val="75000"/>
                </a:schemeClr>
              </a:solidFill>
              <a:ea typeface="微软雅黑" panose="020B0503020204020204" pitchFamily="34" charset="-122"/>
            </a:endParaRPr>
          </a:p>
        </p:txBody>
      </p:sp>
      <p:sp>
        <p:nvSpPr>
          <p:cNvPr id="24" name="矩形 23"/>
          <p:cNvSpPr/>
          <p:nvPr/>
        </p:nvSpPr>
        <p:spPr>
          <a:xfrm>
            <a:off x="4887311" y="2929870"/>
            <a:ext cx="1927924" cy="646343"/>
          </a:xfrm>
          <a:prstGeom prst="rect">
            <a:avLst/>
          </a:prstGeom>
        </p:spPr>
        <p:txBody>
          <a:bodyPr wrap="square" lIns="91453" tIns="45726" rIns="91453" bIns="45726">
            <a:spAutoFit/>
          </a:bodyPr>
          <a:lstStyle/>
          <a:p>
            <a:r>
              <a:rPr lang="en-US" altLang="zh-CN" b="1" dirty="0">
                <a:solidFill>
                  <a:schemeClr val="accent1"/>
                </a:solidFill>
                <a:ea typeface="微软雅黑" panose="020B0503020204020204" pitchFamily="34" charset="-122"/>
              </a:rPr>
              <a:t>(</a:t>
            </a:r>
            <a:r>
              <a:rPr lang="zh-CN" altLang="en-US" b="1" dirty="0">
                <a:solidFill>
                  <a:schemeClr val="accent1"/>
                </a:solidFill>
                <a:ea typeface="微软雅黑" panose="020B0503020204020204" pitchFamily="34" charset="-122"/>
              </a:rPr>
              <a:t>三</a:t>
            </a:r>
            <a:r>
              <a:rPr lang="en-US" altLang="zh-CN" b="1" dirty="0">
                <a:solidFill>
                  <a:schemeClr val="accent1"/>
                </a:solidFill>
                <a:ea typeface="微软雅黑" panose="020B0503020204020204" pitchFamily="34" charset="-122"/>
              </a:rPr>
              <a:t>)</a:t>
            </a:r>
            <a:r>
              <a:rPr lang="zh-CN" altLang="en-US" b="1" dirty="0">
                <a:solidFill>
                  <a:schemeClr val="accent1"/>
                </a:solidFill>
                <a:ea typeface="微软雅黑" panose="020B0503020204020204" pitchFamily="34" charset="-122"/>
              </a:rPr>
              <a:t>较高的自我效能感</a:t>
            </a:r>
            <a:endParaRPr lang="zh-CN" altLang="en-US" b="1" dirty="0">
              <a:solidFill>
                <a:schemeClr val="accent1"/>
              </a:solidFill>
              <a:ea typeface="微软雅黑" panose="020B0503020204020204" pitchFamily="34" charset="-122"/>
            </a:endParaRPr>
          </a:p>
        </p:txBody>
      </p:sp>
      <p:sp>
        <p:nvSpPr>
          <p:cNvPr id="26" name="矩形 25"/>
          <p:cNvSpPr/>
          <p:nvPr/>
        </p:nvSpPr>
        <p:spPr>
          <a:xfrm>
            <a:off x="7136911" y="2929870"/>
            <a:ext cx="1927924" cy="369344"/>
          </a:xfrm>
          <a:prstGeom prst="rect">
            <a:avLst/>
          </a:prstGeom>
        </p:spPr>
        <p:txBody>
          <a:bodyPr wrap="square" lIns="91453" tIns="45726" rIns="91453" bIns="45726">
            <a:spAutoFit/>
          </a:bodyPr>
          <a:lstStyle/>
          <a:p>
            <a:r>
              <a:rPr lang="en-US" altLang="zh-CN" b="1" dirty="0">
                <a:solidFill>
                  <a:schemeClr val="accent2">
                    <a:lumMod val="75000"/>
                  </a:schemeClr>
                </a:solidFill>
                <a:ea typeface="微软雅黑" panose="020B0503020204020204" pitchFamily="34" charset="-122"/>
              </a:rPr>
              <a:t>(</a:t>
            </a:r>
            <a:r>
              <a:rPr lang="zh-CN" altLang="en-US" b="1" dirty="0">
                <a:solidFill>
                  <a:schemeClr val="accent2">
                    <a:lumMod val="75000"/>
                  </a:schemeClr>
                </a:solidFill>
                <a:ea typeface="微软雅黑" panose="020B0503020204020204" pitchFamily="34" charset="-122"/>
              </a:rPr>
              <a:t>四</a:t>
            </a:r>
            <a:r>
              <a:rPr lang="en-US" altLang="zh-CN" b="1" dirty="0">
                <a:solidFill>
                  <a:schemeClr val="accent2">
                    <a:lumMod val="75000"/>
                  </a:schemeClr>
                </a:solidFill>
                <a:ea typeface="微软雅黑" panose="020B0503020204020204" pitchFamily="34" charset="-122"/>
              </a:rPr>
              <a:t>)</a:t>
            </a:r>
            <a:r>
              <a:rPr lang="zh-CN" altLang="en-US" b="1" dirty="0">
                <a:solidFill>
                  <a:schemeClr val="accent2">
                    <a:lumMod val="75000"/>
                  </a:schemeClr>
                </a:solidFill>
                <a:ea typeface="微软雅黑" panose="020B0503020204020204" pitchFamily="34" charset="-122"/>
              </a:rPr>
              <a:t>心理安全气氛</a:t>
            </a:r>
            <a:endParaRPr lang="zh-CN" altLang="en-US" b="1" dirty="0">
              <a:solidFill>
                <a:schemeClr val="accent2">
                  <a:lumMod val="75000"/>
                </a:schemeClr>
              </a:solidFill>
              <a:ea typeface="微软雅黑" panose="020B0503020204020204" pitchFamily="34" charset="-122"/>
            </a:endParaRPr>
          </a:p>
        </p:txBody>
      </p:sp>
      <p:grpSp>
        <p:nvGrpSpPr>
          <p:cNvPr id="28" name="组合 17"/>
          <p:cNvGrpSpPr/>
          <p:nvPr/>
        </p:nvGrpSpPr>
        <p:grpSpPr bwMode="auto">
          <a:xfrm rot="-2700000">
            <a:off x="3195456" y="1872976"/>
            <a:ext cx="272409" cy="273598"/>
            <a:chOff x="5394325" y="2859088"/>
            <a:chExt cx="358775" cy="360362"/>
          </a:xfrm>
          <a:solidFill>
            <a:schemeClr val="accent2"/>
          </a:solidFill>
        </p:grpSpPr>
        <p:sp>
          <p:nvSpPr>
            <p:cNvPr id="29"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0"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1"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3"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4"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35" name="组合 34"/>
          <p:cNvGrpSpPr/>
          <p:nvPr/>
        </p:nvGrpSpPr>
        <p:grpSpPr>
          <a:xfrm>
            <a:off x="5408322" y="1890486"/>
            <a:ext cx="167381" cy="167372"/>
            <a:chOff x="5394312" y="2141343"/>
            <a:chExt cx="359165" cy="359165"/>
          </a:xfrm>
          <a:solidFill>
            <a:schemeClr val="accent3"/>
          </a:solidFill>
        </p:grpSpPr>
        <p:sp>
          <p:nvSpPr>
            <p:cNvPr id="36"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7"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38"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39" name="组合 162"/>
          <p:cNvGrpSpPr/>
          <p:nvPr/>
        </p:nvGrpSpPr>
        <p:grpSpPr bwMode="auto">
          <a:xfrm>
            <a:off x="997700" y="1870493"/>
            <a:ext cx="229431" cy="228408"/>
            <a:chOff x="4675188" y="1422400"/>
            <a:chExt cx="360362" cy="358775"/>
          </a:xfrm>
          <a:solidFill>
            <a:schemeClr val="accent1"/>
          </a:solidFill>
        </p:grpSpPr>
        <p:sp>
          <p:nvSpPr>
            <p:cNvPr id="40"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3"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4"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5"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6"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49"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50"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52"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grpSp>
      <p:sp>
        <p:nvSpPr>
          <p:cNvPr id="53" name="AutoShape 112"/>
          <p:cNvSpPr/>
          <p:nvPr/>
        </p:nvSpPr>
        <p:spPr bwMode="auto">
          <a:xfrm>
            <a:off x="7635747" y="1853391"/>
            <a:ext cx="221148" cy="22016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4"/>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Gill Sans" charset="0"/>
              <a:sym typeface="Gill Sans" charset="0"/>
            </a:endParaRPr>
          </a:p>
        </p:txBody>
      </p:sp>
      <p:sp>
        <p:nvSpPr>
          <p:cNvPr id="57" name="文本框 56"/>
          <p:cNvSpPr txBox="1"/>
          <p:nvPr/>
        </p:nvSpPr>
        <p:spPr>
          <a:xfrm>
            <a:off x="2483175" y="282443"/>
            <a:ext cx="3600400" cy="46037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
        <p:nvSpPr>
          <p:cNvPr id="58" name="等腰三角形 5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566499"/>
            <a:ext cx="8064896" cy="1938020"/>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工作成就的含义</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accent2"/>
                </a:solidFill>
              </a:rPr>
              <a:t>工作成就是个人在特定的社会和工作条件下，在工作中所取得的成绩。</a:t>
            </a:r>
            <a:endParaRPr lang="en-US" altLang="zh-CN" sz="1600" dirty="0">
              <a:solidFill>
                <a:schemeClr val="accent2"/>
              </a:solidFill>
            </a:endParaRPr>
          </a:p>
          <a:p>
            <a:pPr>
              <a:lnSpc>
                <a:spcPct val="150000"/>
              </a:lnSpc>
            </a:pPr>
            <a:r>
              <a:rPr lang="zh-CN" altLang="en-US" sz="1600" dirty="0"/>
              <a:t>工作成就能使个人从做事中获得快乐和满足，从成功中实现对自我价值的认可和肯定。那些在日常工作中勤奋工作、善于思考、善于创造价值、乐于为企业多做事情的员工，能够获得更多的工作乐趣，赢得更好的工作绩效和更多的发展机会。</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659130" y="1132205"/>
            <a:ext cx="185420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（一）工作成就</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175" y="28244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204392"/>
            <a:ext cx="8458644" cy="3046095"/>
          </a:xfrm>
          <a:prstGeom prst="rect">
            <a:avLst/>
          </a:prstGeom>
          <a:noFill/>
        </p:spPr>
        <p:txBody>
          <a:bodyPr wrap="square">
            <a:spAutoFit/>
          </a:bodyPr>
          <a:lstStyle/>
          <a:p>
            <a:pPr>
              <a:lnSpc>
                <a:spcPct val="150000"/>
              </a:lnSpc>
            </a:pPr>
            <a:r>
              <a:rPr lang="en-US" altLang="zh-CN" sz="1600" b="1" dirty="0"/>
              <a:t>2.</a:t>
            </a:r>
            <a:r>
              <a:rPr lang="zh-CN" altLang="en-US" sz="1600" b="1" dirty="0"/>
              <a:t>成就感</a:t>
            </a:r>
            <a:endParaRPr lang="en-US" altLang="zh-CN" sz="1600" b="1" dirty="0"/>
          </a:p>
          <a:p>
            <a:pPr>
              <a:lnSpc>
                <a:spcPct val="150000"/>
              </a:lnSpc>
            </a:pPr>
            <a:r>
              <a:rPr lang="zh-CN" altLang="en-US" sz="1600" dirty="0"/>
              <a:t>成就感是个体潜能得到充分展示，是个人对自己的能力和表现所体现出的一种积极的、自信的状态，是个体在自己取得了成绩或成功以后引以为自豪的一种感觉。人的精神动力在很大程度上需要由成就感来维持。</a:t>
            </a:r>
            <a:endParaRPr lang="en-US" altLang="zh-CN" dirty="0"/>
          </a:p>
          <a:p>
            <a:pPr>
              <a:lnSpc>
                <a:spcPct val="150000"/>
              </a:lnSpc>
            </a:pPr>
            <a:r>
              <a:rPr lang="en-US" altLang="zh-CN" sz="1600" b="1" dirty="0"/>
              <a:t>3.</a:t>
            </a:r>
            <a:r>
              <a:rPr lang="zh-CN" altLang="en-US" sz="1600" b="1" dirty="0"/>
              <a:t>工作成就的动力表现</a:t>
            </a:r>
            <a:endParaRPr lang="en-US" altLang="zh-CN" sz="1600" b="1" dirty="0"/>
          </a:p>
          <a:p>
            <a:pPr>
              <a:lnSpc>
                <a:spcPct val="150000"/>
              </a:lnSpc>
            </a:pPr>
            <a:r>
              <a:rPr lang="zh-CN" altLang="en-US" sz="1600" dirty="0"/>
              <a:t>在追求事业的过程中，有无成就感取决于一个人对其当前工作的热爱程度。在工作中曾经取得的成就带给人的是活力和激情；而呆板、机械式的岗位和毫无成就感的工作往往会扼杀优秀人才的冲劲。</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540053" y="916008"/>
            <a:ext cx="1729579"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工作成就</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175" y="28244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43472" y="1132384"/>
            <a:ext cx="8458644" cy="316928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物质支持</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家庭对大学毕业生在物质上的支持包括经济支持、行动支持和社会资源的支持。在工作中，家庭的行动支持能够减轻大学毕业生的工作压力，使他们从处理家务琐事的沉重负担中解脱出来，从客观上保证他们有充足的时间和精力全身心地投入工作当中。</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精神支持</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家庭的支持让大学毕业生感受到被理解、关爱和尊重，能够有效地对抗工作中的抑郁情绪，从而对工作形成积极的情绪和认知。当遇到工作上的困难时，大学毕业生会向家人们述说。家人是毕业生最信赖的人，家人的观点最容易被他们接受。</a:t>
            </a:r>
            <a:endParaRPr lang="en-US" altLang="zh-CN" sz="1600" dirty="0"/>
          </a:p>
          <a:p>
            <a:pPr algn="l">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信息支持</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家庭成员最了解大学毕业生的性格特点、兴趣爱好、个人特长等情况，能够根据大学毕业生个人的需求充分利用社会关系网，为大学毕业生提供有效的求职信息及工作岗位。</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424230" y="732067"/>
            <a:ext cx="1945603"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家庭的支持</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810" y="19608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2314" y="1260379"/>
            <a:ext cx="8458644" cy="304609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自我效能感与工作表现</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自我效能感直接影响个体在</a:t>
            </a:r>
            <a:r>
              <a:rPr lang="zh-CN" altLang="en-US" sz="1600" b="1" dirty="0"/>
              <a:t>工作</a:t>
            </a:r>
            <a:r>
              <a:rPr lang="zh-CN" altLang="en-US" sz="1600" dirty="0"/>
              <a:t>中执行活动的表现，影响个人自我调节系统的发挥。</a:t>
            </a:r>
            <a:endParaRPr lang="en-US" altLang="zh-CN" sz="1600" dirty="0"/>
          </a:p>
          <a:p>
            <a:r>
              <a:rPr lang="zh-CN" altLang="en-US" sz="1600" dirty="0"/>
              <a:t>自我效能感较高的人会以积极的工作态度和行动来面对工作中的各种挑战，在遇到困难和挫折时更愿意去克服。而自我效能感低的人在面对困难时会表现出一种消极的态度和情绪，行为缺乏主动性。</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自我效能感与工作投入的关系</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自我效能感越高，个体的工作投入程度也相应较高。高度的自我效能感促使员工将大量的精力和时间投入工作中，他们对工作有较高的满意度，极少出现职业紧张的情况。</a:t>
            </a:r>
            <a:endParaRPr lang="en-US" altLang="zh-CN" sz="1600" dirty="0"/>
          </a:p>
          <a:p>
            <a:r>
              <a:rPr lang="zh-CN" altLang="en-US" sz="1600" dirty="0"/>
              <a:t>自我效能感会影响个体在工作中的努力程度。自我效能感高的员工更愿意努力克服工作上的困难，他们会坚持钻研业务，并在本专业领域上坚持较长的时间，从而有更多的机会取得工作上的成就。</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423985" y="860498"/>
            <a:ext cx="2737691"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较高的自我效能感</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2540" y="26847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130819"/>
            <a:ext cx="2264861"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角色的转变</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348408"/>
            <a:ext cx="8458644" cy="279971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自我效能感有助于开发个人潜力</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自我效能感有助于开发个人的潜在能力。自我效能感达到足够的强度时可以调动人内在的动力，使人愿意付出艰辛的努力去获取成功，促使个人职业能力的形成和发展。</a:t>
            </a:r>
            <a:endParaRPr lang="en-US" altLang="zh-CN" sz="1600" dirty="0"/>
          </a:p>
          <a:p>
            <a:r>
              <a:rPr lang="zh-CN" altLang="en-US" sz="1600" dirty="0"/>
              <a:t>自我效能感高的人会有目的、有意识地不断认识和了解自己及外部环境的行为活动，为自己确定适合的职业目标，主动寻找多种可用于完成任务的资源支持，挖掘并丰富可利用的任务资源。</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自我效能感有利于职业生涯发展</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良好的自我效能感有利于个体的职业生涯规划。</a:t>
            </a:r>
            <a:endParaRPr lang="en-US" altLang="zh-CN" sz="1600" dirty="0"/>
          </a:p>
          <a:p>
            <a:r>
              <a:rPr lang="zh-CN" altLang="en-US" sz="1600" dirty="0"/>
              <a:t>自我效能感高的人会对自己的职业生涯发展更具有信心。在选择职业范围时，他们信心百倍，并有积极的职业行动，更容易做出正确的职业决策，使自己在职业生涯过程中取得成功。</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611945" y="948128"/>
            <a:ext cx="2737691"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较高的自我效能感</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175" y="28244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5842" y="1219184"/>
            <a:ext cx="8205424" cy="267652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提高自我效能感的途径</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要想提高自我效能感，大学毕业生应注意多获取一些成功经验，提高自己的实际工作能力，提高工作绩效。可以通过个体的自我说服、自我激励来提高自己的自信心。</a:t>
            </a:r>
            <a:endParaRPr lang="en-US" altLang="zh-CN" sz="1600" dirty="0"/>
          </a:p>
          <a:p>
            <a:pPr>
              <a:lnSpc>
                <a:spcPct val="150000"/>
              </a:lnSpc>
            </a:pPr>
            <a:r>
              <a:rPr lang="zh-CN" altLang="en-US" sz="1600" dirty="0"/>
              <a:t>大学毕业生还要注意消除职业倦怠，因为职业倦怠会大大降低劳动者的工作驱动力。他们不能很好地控制自己的情绪，常常发脾气，还会陷入压力过大导致的失眠等亚健康状态。当发现自己有职业倦怠征兆时，应及时调整自己的心态，清楚自己的压力来源，主动寻求帮助并设法加以消除。</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756090" y="916378"/>
            <a:ext cx="2737691"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较高的自我效能感</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175" y="28244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204392"/>
            <a:ext cx="8458644" cy="2989280"/>
          </a:xfrm>
          <a:prstGeom prst="rect">
            <a:avLst/>
          </a:prstGeom>
          <a:noFill/>
        </p:spPr>
        <p:txBody>
          <a:bodyPr wrap="square">
            <a:spAutoFit/>
          </a:bodyPr>
          <a:lstStyle/>
          <a:p>
            <a:pPr>
              <a:lnSpc>
                <a:spcPct val="150000"/>
              </a:lnSpc>
            </a:pPr>
            <a:r>
              <a:rPr lang="zh-CN" altLang="en-US" sz="1600" dirty="0"/>
              <a:t>   从企业组织的角度对心理安全气氛做出定义，</a:t>
            </a:r>
            <a:r>
              <a:rPr lang="zh-CN" altLang="en-US" sz="1600" dirty="0">
                <a:solidFill>
                  <a:schemeClr val="accent2"/>
                </a:solidFill>
              </a:rPr>
              <a:t>即员工对组织政策、规范及运作理念的分享情形，必须通过个体间的相互协调而形成，这种气氛会因为组织的目标或活动的不同而有所不同。</a:t>
            </a:r>
            <a:endParaRPr lang="en-US" altLang="zh-CN" sz="1600" dirty="0">
              <a:solidFill>
                <a:schemeClr val="accent2"/>
              </a:solidFill>
            </a:endParaRPr>
          </a:p>
          <a:p>
            <a:pPr>
              <a:lnSpc>
                <a:spcPct val="150000"/>
              </a:lnSpc>
            </a:pPr>
            <a:r>
              <a:rPr lang="zh-CN" altLang="en-US" sz="1600" dirty="0"/>
              <a:t>   心理安全气氛是经过企业内部的经验分享、同化和倡导而逐步形成的一种组织氛围。心理安全气氛能影响员工的内部动机和塑造职业角色的心理状态。</a:t>
            </a:r>
            <a:endParaRPr lang="en-US" altLang="zh-CN" sz="1600" dirty="0"/>
          </a:p>
          <a:p>
            <a:pPr>
              <a:lnSpc>
                <a:spcPct val="150000"/>
              </a:lnSpc>
            </a:pPr>
            <a:r>
              <a:rPr lang="en-US" altLang="zh-CN" sz="1600" dirty="0"/>
              <a:t>   </a:t>
            </a:r>
            <a:r>
              <a:rPr lang="zh-CN" altLang="en-US" sz="1600" dirty="0"/>
              <a:t>心理安全气氛营造一种工作环境，使员工在这一环境中能大胆地表达意见而不担心被拒绝或被惩罚。在这样一种心理安全气氛中，员工会更加忠诚于自己的企业，为企业而努力工作，会积极地表现自己、展示自我，工作绩效会不断得到提升。</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612447" y="844813"/>
            <a:ext cx="219693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四</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心理安全气氛</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7" name="文本框 56"/>
          <p:cNvSpPr txBox="1"/>
          <p:nvPr>
            <p:custDataLst>
              <p:tags r:id="rId1"/>
            </p:custDataLst>
          </p:nvPr>
        </p:nvSpPr>
        <p:spPr>
          <a:xfrm>
            <a:off x="2483175" y="282443"/>
            <a:ext cx="3600400" cy="460375"/>
          </a:xfrm>
          <a:prstGeom prst="rect">
            <a:avLst/>
          </a:prstGeom>
          <a:noFill/>
        </p:spPr>
        <p:txBody>
          <a:bodyPr wrap="square">
            <a:spAutoFit/>
          </a:bodyPr>
          <a:p>
            <a:r>
              <a:rPr lang="zh-CN" altLang="en-US" sz="2400" b="1" dirty="0">
                <a:latin typeface="微软雅黑" panose="020B0503020204020204" pitchFamily="34" charset="-122"/>
                <a:ea typeface="微软雅黑" panose="020B0503020204020204" pitchFamily="34" charset="-122"/>
              </a:rPr>
              <a:t>五、职业成长的驱动因素</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1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3" name="iSlíďè"/>
          <p:cNvSpPr txBox="1"/>
          <p:nvPr/>
        </p:nvSpPr>
        <p:spPr bwMode="auto">
          <a:xfrm>
            <a:off x="4979970" y="1682416"/>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latin typeface="微软雅黑" panose="020B0503020204020204" pitchFamily="34" charset="-122"/>
                <a:ea typeface="微软雅黑" panose="020B0503020204020204" pitchFamily="34" charset="-122"/>
              </a:rPr>
              <a:t>对目标的不懈追求</a:t>
            </a:r>
            <a:endParaRPr lang="zh-CN" altLang="en-US" sz="1200" b="1" dirty="0">
              <a:solidFill>
                <a:srgbClr val="F8F8F8">
                  <a:lumMod val="10000"/>
                </a:srgbClr>
              </a:solidFill>
              <a:latin typeface="微软雅黑" panose="020B0503020204020204" pitchFamily="34" charset="-122"/>
              <a:ea typeface="微软雅黑" panose="020B0503020204020204" pitchFamily="34" charset="-122"/>
              <a:cs typeface="+mn-ea"/>
              <a:sym typeface="+mn-lt"/>
            </a:endParaRPr>
          </a:p>
        </p:txBody>
      </p:sp>
      <p:sp>
        <p:nvSpPr>
          <p:cNvPr id="35" name="iSlíďè"/>
          <p:cNvSpPr txBox="1"/>
          <p:nvPr/>
        </p:nvSpPr>
        <p:spPr bwMode="auto">
          <a:xfrm>
            <a:off x="4979970" y="2774955"/>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zh-CN" altLang="en-US" b="1" dirty="0">
                <a:latin typeface="微软雅黑" panose="020B0503020204020204" pitchFamily="34" charset="-122"/>
                <a:ea typeface="微软雅黑" panose="020B0503020204020204" pitchFamily="34" charset="-122"/>
              </a:rPr>
              <a:t>对工作的积极投入</a:t>
            </a:r>
            <a:endParaRPr lang="zh-CN" altLang="en-US" b="1" dirty="0">
              <a:latin typeface="微软雅黑" panose="020B0503020204020204" pitchFamily="34" charset="-122"/>
              <a:ea typeface="微软雅黑" panose="020B0503020204020204" pitchFamily="34" charset="-122"/>
            </a:endParaRPr>
          </a:p>
        </p:txBody>
      </p:sp>
      <p:sp>
        <p:nvSpPr>
          <p:cNvPr id="38" name="iSlíďè"/>
          <p:cNvSpPr txBox="1"/>
          <p:nvPr/>
        </p:nvSpPr>
        <p:spPr bwMode="auto">
          <a:xfrm>
            <a:off x="4979970" y="3808067"/>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r>
              <a:rPr lang="zh-CN" altLang="en-US" b="1" dirty="0">
                <a:latin typeface="微软雅黑" panose="020B0503020204020204" pitchFamily="34" charset="-122"/>
                <a:ea typeface="微软雅黑" panose="020B0503020204020204" pitchFamily="34" charset="-122"/>
              </a:rPr>
              <a:t>提升自我职业素养</a:t>
            </a:r>
            <a:endParaRPr lang="zh-CN" altLang="en-US" b="1"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2524687" y="281944"/>
            <a:ext cx="3567302"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六、实现职业成长的途径</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500"/>
                                        <p:tgtEl>
                                          <p:spTgt spid="3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88318" y="1204392"/>
            <a:ext cx="8568952" cy="3385542"/>
          </a:xfrm>
          <a:prstGeom prst="rect">
            <a:avLst/>
          </a:prstGeom>
          <a:noFill/>
        </p:spPr>
        <p:txBody>
          <a:bodyPr wrap="square">
            <a:spAutoFit/>
          </a:bodyPr>
          <a:lstStyle/>
          <a:p>
            <a:r>
              <a:rPr lang="en-US" altLang="zh-CN" b="1" dirty="0">
                <a:solidFill>
                  <a:schemeClr val="accent2"/>
                </a:solidFill>
              </a:rPr>
              <a:t>1.</a:t>
            </a:r>
            <a:r>
              <a:rPr lang="zh-CN" altLang="en-US" b="1" dirty="0">
                <a:solidFill>
                  <a:schemeClr val="accent2"/>
                </a:solidFill>
              </a:rPr>
              <a:t>目标的指引</a:t>
            </a:r>
            <a:endParaRPr lang="en-US" altLang="zh-CN" b="1" dirty="0">
              <a:solidFill>
                <a:schemeClr val="accent2"/>
              </a:solidFill>
            </a:endParaRPr>
          </a:p>
          <a:p>
            <a:r>
              <a:rPr lang="zh-CN" altLang="en-US" sz="1600" dirty="0"/>
              <a:t>目标给人们指明了前进的方向，不停地鞭策着、激励着人们，使人们获得精神鼓舞。</a:t>
            </a:r>
            <a:endParaRPr lang="en-US" altLang="zh-CN" sz="1600" dirty="0"/>
          </a:p>
          <a:p>
            <a:r>
              <a:rPr lang="zh-CN" altLang="en-US" sz="1600" dirty="0"/>
              <a:t>目标是人们坚持努力的动力源泉，促使并引导着人们不懈地坚持下去。</a:t>
            </a:r>
            <a:endParaRPr lang="en-US" altLang="zh-CN" sz="1600" dirty="0"/>
          </a:p>
          <a:p>
            <a:r>
              <a:rPr lang="zh-CN" altLang="en-US" sz="1600" dirty="0"/>
              <a:t>目标给予人们美好的愿景，激发人们高度的工作激情和生活热情，使人们不会迷失奋斗的方向。</a:t>
            </a:r>
            <a:endParaRPr lang="en-US" altLang="zh-CN" sz="1600" dirty="0"/>
          </a:p>
          <a:p>
            <a:r>
              <a:rPr lang="en-US" altLang="zh-CN" b="1" dirty="0">
                <a:solidFill>
                  <a:schemeClr val="accent1"/>
                </a:solidFill>
              </a:rPr>
              <a:t>2.</a:t>
            </a:r>
            <a:r>
              <a:rPr lang="zh-CN" altLang="en-US" b="1" dirty="0">
                <a:solidFill>
                  <a:schemeClr val="accent1"/>
                </a:solidFill>
              </a:rPr>
              <a:t>克服实现目标的困难</a:t>
            </a:r>
            <a:endParaRPr lang="en-US" altLang="zh-CN" b="1" dirty="0">
              <a:solidFill>
                <a:schemeClr val="accent1"/>
              </a:solidFill>
            </a:endParaRPr>
          </a:p>
          <a:p>
            <a:r>
              <a:rPr lang="zh-CN" altLang="en-US" sz="1600" dirty="0"/>
              <a:t>在追求目标的过程中难免会遭遇一些困难和挫折，要有不怕困难的精神，勇于面对挫折，敢于接受挑战；</a:t>
            </a:r>
            <a:endParaRPr lang="en-US" altLang="zh-CN" sz="1600" dirty="0"/>
          </a:p>
          <a:p>
            <a:r>
              <a:rPr lang="zh-CN" altLang="en-US" sz="1600" dirty="0"/>
              <a:t>要做好充分的思想准备，从精神上到行动上都要斗志昂扬，以勤勉、谦虚、刻苦、务实的作风采取有效可行的措施，并坚持到底。</a:t>
            </a:r>
            <a:endParaRPr lang="en-US" altLang="zh-CN" sz="1600" dirty="0"/>
          </a:p>
          <a:p>
            <a:r>
              <a:rPr lang="en-US" altLang="zh-CN" b="1" dirty="0">
                <a:solidFill>
                  <a:schemeClr val="accent2"/>
                </a:solidFill>
              </a:rPr>
              <a:t>3.</a:t>
            </a:r>
            <a:r>
              <a:rPr lang="zh-CN" altLang="en-US" b="1" dirty="0">
                <a:solidFill>
                  <a:schemeClr val="accent2"/>
                </a:solidFill>
              </a:rPr>
              <a:t>执着的精神</a:t>
            </a:r>
            <a:endParaRPr lang="en-US" altLang="zh-CN" b="1" dirty="0">
              <a:solidFill>
                <a:schemeClr val="accent2"/>
              </a:solidFill>
            </a:endParaRPr>
          </a:p>
          <a:p>
            <a:r>
              <a:rPr lang="zh-CN" altLang="en-US" sz="1600" dirty="0"/>
              <a:t>坚持不懈是对个性的执着，对自己品格的肯定和坚持。只有坚持不懈，才能取得最终的胜利。</a:t>
            </a:r>
            <a:endParaRPr lang="en-US" altLang="zh-CN" sz="1600" dirty="0"/>
          </a:p>
          <a:p>
            <a:r>
              <a:rPr lang="zh-CN" altLang="en-US" sz="1600" dirty="0"/>
              <a:t>有的人在职业成长的路上被荆棘和坎坷所阻挡，被迫放弃而前功尽弃；而有的人知难而上，选择坚持下去，经过勤奋不息的劳动，最终收获累累硕果。</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361242" y="742954"/>
            <a:ext cx="356730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对目标的不懈追求</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9" name="文本框 38"/>
          <p:cNvSpPr txBox="1"/>
          <p:nvPr>
            <p:custDataLst>
              <p:tags r:id="rId1"/>
            </p:custDataLst>
          </p:nvPr>
        </p:nvSpPr>
        <p:spPr>
          <a:xfrm>
            <a:off x="2555802" y="189234"/>
            <a:ext cx="3567302" cy="46037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六、实现职业成长的途径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689948"/>
            <a:ext cx="8640960" cy="3754874"/>
          </a:xfrm>
          <a:prstGeom prst="rect">
            <a:avLst/>
          </a:prstGeom>
          <a:noFill/>
        </p:spPr>
        <p:txBody>
          <a:bodyPr wrap="square">
            <a:spAutoFit/>
          </a:bodyPr>
          <a:lstStyle/>
          <a:p>
            <a:r>
              <a:rPr lang="zh-CN" altLang="en-US" sz="1400" dirty="0"/>
              <a:t>    在世界登山运动史上，被称为“登山皇帝”的梅斯纳尔创造了前无古人的壮举。他登临了</a:t>
            </a:r>
            <a:r>
              <a:rPr lang="en-US" altLang="zh-CN" sz="1400" dirty="0"/>
              <a:t>14</a:t>
            </a:r>
            <a:r>
              <a:rPr lang="zh-CN" altLang="en-US" sz="1400" dirty="0"/>
              <a:t>座</a:t>
            </a:r>
            <a:r>
              <a:rPr lang="en-US" altLang="zh-CN" sz="1400" dirty="0"/>
              <a:t>8000</a:t>
            </a:r>
            <a:r>
              <a:rPr lang="zh-CN" altLang="en-US" sz="1400" dirty="0"/>
              <a:t>米以上的高峰。更值得一提的是，他是唯一真正的单人，不携带氧气设备，在季风后期攀登上珠穆朗玛峰的人。</a:t>
            </a:r>
            <a:endParaRPr lang="en-US" altLang="zh-CN" sz="1400" dirty="0"/>
          </a:p>
          <a:p>
            <a:r>
              <a:rPr lang="zh-CN" altLang="en-US" sz="1400" dirty="0"/>
              <a:t>   在外人看来，梅斯纳尔的每次攀登都是危机四伏的“死亡之旅”。在海拔</a:t>
            </a:r>
            <a:r>
              <a:rPr lang="en-US" altLang="zh-CN" sz="1400" dirty="0"/>
              <a:t>8000</a:t>
            </a:r>
            <a:r>
              <a:rPr lang="zh-CN" altLang="en-US" sz="1400" dirty="0"/>
              <a:t>米的高度上，人类的生理机能将会发生紊乱，如果继续向上攀登，大多数普通的登山者都会因为空气稀薄而死亡。但令人不可思议的是，梅斯纳尔却不借助任何设备就把神秘莫测、险象环生的世界高峰踩在脚下。</a:t>
            </a:r>
            <a:endParaRPr lang="en-US" altLang="zh-CN" sz="1400" dirty="0"/>
          </a:p>
          <a:p>
            <a:r>
              <a:rPr lang="zh-CN" altLang="en-US" sz="1400" dirty="0"/>
              <a:t>   在梅斯纳尔之前，那些登临高峰的人无一例外都携带着一套又一套繁重的登山绳索和氧气瓶之类的辅助物品，并逐步建立起高山营地，求助众多身强力壮的当地向导。但是，在梅斯纳尔的登山生涯中，他依靠的仅仅是自己。由此，人们不无疑问，梅斯纳尔何以能够仅仅依靠自己？</a:t>
            </a:r>
            <a:endParaRPr lang="en-US" altLang="zh-CN" sz="1400" dirty="0"/>
          </a:p>
          <a:p>
            <a:r>
              <a:rPr lang="zh-CN" altLang="en-US" sz="1400" dirty="0"/>
              <a:t>    梅斯纳尔和他登山的方式令登山爱好者着迷，是不是梅斯纳尔天赋异禀？瑞士医生奥斯瓦尔多</a:t>
            </a:r>
            <a:r>
              <a:rPr lang="en-US" altLang="zh-CN" sz="1400" dirty="0"/>
              <a:t>·</a:t>
            </a:r>
            <a:r>
              <a:rPr lang="zh-CN" altLang="en-US" sz="1400" dirty="0"/>
              <a:t>奥尔兹通过测试认为：“与一般登山者相比较，梅斯纳尔的生理机能并没有任何超常之处。”</a:t>
            </a:r>
            <a:endParaRPr lang="en-US" altLang="zh-CN" sz="1400" dirty="0"/>
          </a:p>
          <a:p>
            <a:r>
              <a:rPr lang="zh-CN" altLang="en-US" sz="1400" dirty="0"/>
              <a:t>   无数人从不同的角度探寻着梅斯纳尔成功的秘诀，最终还是梅斯纳尔自己揭开了谜底。梅斯纳尔的秘密就是“从低处开始”。一般的登山运动者在选定目标之后，为了保存体力，都会选择乘直升机抵达山前的最后一个小镇，成与败的关键恰恰在此。直接乘直升机抵达大本营对于身体的调节是不利的，这种看似直达目的地的方式忽略了身体机能与环境磨合的契机。与此相反，梅斯纳尔坚持徒步到大本营，从低处就开始调节身体，通过调节呼吸的节奏来应对空气密度的改变。选择低处作为出发点，正是梅斯纳尔独特的经验和智慧。</a:t>
            </a:r>
            <a:endParaRPr lang="en-US" altLang="zh-CN" sz="1400" dirty="0"/>
          </a:p>
          <a:p>
            <a:r>
              <a:rPr lang="zh-CN" altLang="en-US" sz="1400" dirty="0"/>
              <a:t>    成功就在此，没有捷径可走，必须自己一步一个脚印脚踏实地地去做。任何的偷懒取巧都是不可取的，就如那些自认为乘坐直升机可以更快到达山顶的人一样，是不会取得成功的。</a:t>
            </a:r>
            <a:endParaRPr lang="en-US" altLang="zh-CN" sz="14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1060376"/>
            <a:ext cx="8562281" cy="341503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高活跃程度</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高活跃程度是指个体在工作时具有高水平的能量，工作状态良好，精力充沛，表现出良好的心理韧性，保持自己与其他同事和上级的密切联系，保持对工作的高度敏感性，愿意为自己的工作付出努力而不感觉疲倦，当出现困难时能够积极应对，保证将工作任务按时完成。</a:t>
            </a:r>
            <a:endParaRPr lang="zh-CN" altLang="en-US" sz="1600" dirty="0">
              <a:latin typeface="楷体" panose="02010609060101010101" pitchFamily="2" charset="-122"/>
              <a:ea typeface="楷体" panose="02010609060101010101" pitchFamily="2"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高度奉献</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高度奉献是一种对工作的高度投入状态，个体具有特定的认知和信念，具有强烈的工作意义的体验、自豪感和饱满的工作热情，经常伴随有灵感的迸发。</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精力集中</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精力集中表现为个体将所有的精力和注意力集中在自己的工作上并以此为乐，完全投入工作中的一种状态；总感觉时间过得很快，而不愿从自己的工作中脱离开来，达到废寝忘食的程度。</a:t>
            </a:r>
            <a:endParaRPr lang="en-US" altLang="zh-CN" sz="1600" dirty="0"/>
          </a:p>
          <a:p>
            <a:r>
              <a:rPr lang="zh-CN" altLang="en-US" sz="1600" dirty="0"/>
              <a:t>工作投入能够促进员工个体绩效的提高，使员工意识到对工作绩效的强烈责任感和承诺意愿，促使员工加倍努力工作，创造更多的绩效。</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468427" y="719480"/>
            <a:ext cx="2768187"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对工作的积极投入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9" name="文本框 38"/>
          <p:cNvSpPr txBox="1"/>
          <p:nvPr>
            <p:custDataLst>
              <p:tags r:id="rId1"/>
            </p:custDataLst>
          </p:nvPr>
        </p:nvSpPr>
        <p:spPr>
          <a:xfrm>
            <a:off x="2524687" y="139704"/>
            <a:ext cx="3567302"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六、实现职业成长的途径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9832" y="1348408"/>
            <a:ext cx="8205924" cy="2705036"/>
          </a:xfrm>
          <a:prstGeom prst="rect">
            <a:avLst/>
          </a:prstGeom>
          <a:noFill/>
        </p:spPr>
        <p:txBody>
          <a:bodyPr wrap="square">
            <a:spAutoFit/>
          </a:bodyPr>
          <a:lstStyle/>
          <a:p>
            <a:pPr>
              <a:lnSpc>
                <a:spcPct val="150000"/>
              </a:lnSpc>
            </a:pPr>
            <a:r>
              <a:rPr lang="zh-CN" altLang="en-US" sz="1600" dirty="0"/>
              <a:t>     </a:t>
            </a:r>
            <a:r>
              <a:rPr lang="zh-CN" altLang="en-US" sz="1600" dirty="0">
                <a:solidFill>
                  <a:schemeClr val="accent2"/>
                </a:solidFill>
              </a:rPr>
              <a:t>职业素养是指劳动者在一定的生理条件和心理条件的基础上，通过接受教育、劳动实践和自我修养等途径形成与发展，并在职业活动过程中表现出来的一种综合品质。</a:t>
            </a:r>
            <a:endParaRPr lang="en-US" altLang="zh-CN" sz="1600" dirty="0">
              <a:solidFill>
                <a:schemeClr val="accent2"/>
              </a:solidFill>
            </a:endParaRPr>
          </a:p>
          <a:p>
            <a:pPr>
              <a:lnSpc>
                <a:spcPct val="150000"/>
              </a:lnSpc>
            </a:pPr>
            <a:r>
              <a:rPr lang="en-US" altLang="zh-CN" sz="1600" dirty="0"/>
              <a:t>    </a:t>
            </a:r>
            <a:r>
              <a:rPr lang="zh-CN" altLang="en-US" sz="1600" dirty="0"/>
              <a:t>职业素养包括职业道德、职业技能、职业思想、职业作风和职业行为习惯等内容，它是一个人职业生涯成败的关键因素。现代职场上的竞争说到底就是个人职业素养的竞争，职业素养已经成为个人的核心竞争力。</a:t>
            </a:r>
            <a:endParaRPr lang="en-US" altLang="zh-CN" sz="1600" dirty="0"/>
          </a:p>
          <a:p>
            <a:pPr>
              <a:lnSpc>
                <a:spcPct val="150000"/>
              </a:lnSpc>
            </a:pPr>
            <a:r>
              <a:rPr lang="zh-CN" altLang="en-US" sz="1600" dirty="0"/>
              <a:t>    职业素养分为外在素养和内在素养两个方面。外在素养和内在素养构成了一个人所具备的全部职业素养。</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00227" y="988085"/>
            <a:ext cx="2768187"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提升自我职业素养</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9" name="文本框 38"/>
          <p:cNvSpPr txBox="1"/>
          <p:nvPr>
            <p:custDataLst>
              <p:tags r:id="rId1"/>
            </p:custDataLst>
          </p:nvPr>
        </p:nvSpPr>
        <p:spPr>
          <a:xfrm>
            <a:off x="2524687" y="281944"/>
            <a:ext cx="3567302"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六、实现职业成长的途径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529" y="1382739"/>
            <a:ext cx="8510500" cy="255333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外在素养</a:t>
            </a:r>
            <a:endParaRPr lang="zh-CN" altLang="en-US"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solidFill>
                  <a:schemeClr val="accent1"/>
                </a:solidFill>
              </a:rPr>
              <a:t>一个人所拥有的专业知识、职业技能、专业资格等属于外在素养。</a:t>
            </a:r>
            <a:endParaRPr lang="en-US" altLang="zh-CN" sz="1600" dirty="0">
              <a:solidFill>
                <a:schemeClr val="accent1"/>
              </a:solidFill>
            </a:endParaRPr>
          </a:p>
          <a:p>
            <a:r>
              <a:rPr lang="zh-CN" altLang="en-US" sz="1600" dirty="0"/>
              <a:t>专业知识是知识结构的核心，大学生应对所从事的专业做到精益求精，深入了解学科的过去、现状和未来，并善于将所学的专业知识与相关专业领域紧密联系起来。职业技能是支撑职业人生的主要手段，个人应该积极参加多种专业技能培训和权威职业资格证书的考核。</a:t>
            </a:r>
            <a:endParaRPr lang="en-US" altLang="zh-CN" sz="1600" dirty="0"/>
          </a:p>
          <a:p>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内在素养</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accent2"/>
                </a:solidFill>
              </a:rPr>
              <a:t>内在素养主要是指职业道德、职业意识和职业态度。</a:t>
            </a:r>
            <a:endParaRPr lang="en-US" altLang="zh-CN" sz="1600" dirty="0">
              <a:solidFill>
                <a:schemeClr val="accent2"/>
              </a:solidFill>
            </a:endParaRPr>
          </a:p>
          <a:p>
            <a:r>
              <a:rPr lang="zh-CN" altLang="en-US" sz="1600" dirty="0"/>
              <a:t>许多企业对员工的职业素养有着较高的要求，尤其是对员工的职业道德方面。企业在评价一名员工时，常常用以职业道德为代表的基本素养进行表述。目前，不少用人单位均反映部分大学毕业生职业素养缺失，而他们也往往忽视对自身内在素养的培养。</a:t>
            </a:r>
            <a:endParaRPr lang="en-US" altLang="zh-CN" sz="1600" dirty="0"/>
          </a:p>
        </p:txBody>
      </p:sp>
      <p:sp>
        <p:nvSpPr>
          <p:cNvPr id="9" name="文本框 8"/>
          <p:cNvSpPr txBox="1"/>
          <p:nvPr/>
        </p:nvSpPr>
        <p:spPr>
          <a:xfrm>
            <a:off x="423977" y="843940"/>
            <a:ext cx="2768187"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提升自我职业素养</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250130" y="3935371"/>
            <a:ext cx="8571136" cy="830997"/>
          </a:xfrm>
          <a:prstGeom prst="rect">
            <a:avLst/>
          </a:prstGeom>
          <a:noFill/>
        </p:spPr>
        <p:txBody>
          <a:bodyPr wrap="square">
            <a:spAutoFit/>
          </a:bodyPr>
          <a:lstStyle/>
          <a:p>
            <a:r>
              <a:rPr lang="zh-CN" altLang="en-US" sz="1600" u="sng" dirty="0"/>
              <a:t>  只有具有良好职业素养的大学毕业生才能在工作岗位上很好地发挥潜能，不断进取；才能有长远的眼光，做到顾全大局，在追逐个人价值的过程中也重视对社会价值的追求，进而在职场中找到属于自己的一片天地，更好地服务于社会，实现自我价值，赢得最后的胜利。</a:t>
            </a:r>
            <a:endParaRPr lang="zh-CN" altLang="en-US" sz="1600" u="sng" dirty="0">
              <a:latin typeface="楷体" panose="02010609060101010101" pitchFamily="2" charset="-122"/>
              <a:ea typeface="楷体" panose="02010609060101010101" pitchFamily="2" charset="-122"/>
            </a:endParaRPr>
          </a:p>
        </p:txBody>
      </p:sp>
      <p:sp>
        <p:nvSpPr>
          <p:cNvPr id="39" name="文本框 38"/>
          <p:cNvSpPr txBox="1"/>
          <p:nvPr>
            <p:custDataLst>
              <p:tags r:id="rId1"/>
            </p:custDataLst>
          </p:nvPr>
        </p:nvSpPr>
        <p:spPr>
          <a:xfrm>
            <a:off x="2700582" y="123829"/>
            <a:ext cx="3567302"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六、实现职业成长的途径</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414020"/>
          </a:xfrm>
          <a:prstGeom prst="rect">
            <a:avLst/>
          </a:prstGeom>
          <a:noFill/>
        </p:spPr>
        <p:txBody>
          <a:bodyPr wrap="square" rtlCol="0">
            <a:spAutoFit/>
          </a:bodyPr>
          <a:p>
            <a:r>
              <a:rPr lang="zh-CN" altLang="en-US" sz="2100" b="1">
                <a:hlinkClick r:id="rId2" action="ppaction://hlinkfile"/>
              </a:rPr>
              <a:t>大学生职业生涯规划融入课程思政初探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276400"/>
            <a:ext cx="8511108" cy="3076575"/>
          </a:xfrm>
          <a:prstGeom prst="rect">
            <a:avLst/>
          </a:prstGeom>
          <a:noFill/>
        </p:spPr>
        <p:txBody>
          <a:bodyPr wrap="square">
            <a:spAutoFit/>
          </a:bodyPr>
          <a:lstStyle/>
          <a:p>
            <a:r>
              <a:rPr lang="zh-CN" altLang="en-US" dirty="0">
                <a:solidFill>
                  <a:schemeClr val="accent2"/>
                </a:solidFill>
              </a:rPr>
              <a:t>  </a:t>
            </a:r>
            <a:r>
              <a:rPr lang="en-US" altLang="zh-CN" dirty="0">
                <a:solidFill>
                  <a:schemeClr val="accent2"/>
                </a:solidFill>
              </a:rPr>
              <a:t>1.</a:t>
            </a:r>
            <a:r>
              <a:rPr lang="zh-CN" altLang="en-US" dirty="0">
                <a:solidFill>
                  <a:schemeClr val="accent2"/>
                </a:solidFill>
              </a:rPr>
              <a:t>角色</a:t>
            </a:r>
            <a:endParaRPr lang="en-US" altLang="zh-CN" dirty="0">
              <a:solidFill>
                <a:schemeClr val="accent2"/>
              </a:solidFill>
            </a:endParaRPr>
          </a:p>
          <a:p>
            <a:r>
              <a:rPr lang="en-US" altLang="zh-CN" sz="1600" dirty="0"/>
              <a:t>        </a:t>
            </a:r>
            <a:r>
              <a:rPr lang="zh-CN" altLang="en-US" sz="1600" dirty="0">
                <a:solidFill>
                  <a:schemeClr val="tx1"/>
                </a:solidFill>
                <a:sym typeface="+mn-ea"/>
              </a:rPr>
              <a:t>角色是</a:t>
            </a:r>
            <a:r>
              <a:rPr lang="zh-CN" altLang="en-US" sz="1600" dirty="0"/>
              <a:t>一个社会名词，是指一个人根据社会的舆论、规范和约定俗成的习惯所表现出来的思维、行为方式。一个人在生活当中会客观地同时扮演很多个不断变化的角色。因此，他就必须随着他所处的环境和场所的变化而不断地调节自己，变化自己的角色和角色行为。</a:t>
            </a:r>
            <a:endParaRPr lang="en-US" altLang="zh-CN" sz="1600" dirty="0"/>
          </a:p>
          <a:p>
            <a:r>
              <a:rPr lang="zh-CN" altLang="en-US" sz="1600" dirty="0">
                <a:solidFill>
                  <a:schemeClr val="accent1"/>
                </a:solidFill>
              </a:rPr>
              <a:t> </a:t>
            </a:r>
            <a:r>
              <a:rPr lang="en-US" altLang="zh-CN" sz="1600" dirty="0">
                <a:solidFill>
                  <a:schemeClr val="accent1"/>
                </a:solidFill>
              </a:rPr>
              <a:t>2.</a:t>
            </a:r>
            <a:r>
              <a:rPr lang="zh-CN" altLang="en-US" sz="1600" dirty="0">
                <a:solidFill>
                  <a:schemeClr val="accent1"/>
                </a:solidFill>
              </a:rPr>
              <a:t>社会角色</a:t>
            </a:r>
            <a:endParaRPr lang="en-US" altLang="zh-CN" sz="1600" dirty="0">
              <a:solidFill>
                <a:schemeClr val="accent1"/>
              </a:solidFill>
            </a:endParaRPr>
          </a:p>
          <a:p>
            <a:r>
              <a:rPr lang="en-US" altLang="zh-CN" sz="1600" dirty="0"/>
              <a:t>       </a:t>
            </a:r>
            <a:r>
              <a:rPr lang="zh-CN" altLang="en-US" sz="1600" dirty="0"/>
              <a:t>社会角色指由人们所处的特定社会地位和身份所决定的一整套规范系列与行为模式，是人们对具有特定地位的人的行为的一种期望，是社会群体的基础，它随着社会实践的发展而不断地发展、更新其内容。</a:t>
            </a:r>
            <a:endParaRPr lang="en-US" altLang="zh-CN" sz="1600" dirty="0"/>
          </a:p>
          <a:p>
            <a:r>
              <a:rPr lang="zh-CN" altLang="en-US" sz="1600" dirty="0">
                <a:solidFill>
                  <a:schemeClr val="accent2"/>
                </a:solidFill>
              </a:rPr>
              <a:t> </a:t>
            </a:r>
            <a:r>
              <a:rPr lang="en-US" altLang="zh-CN" sz="1600" dirty="0">
                <a:solidFill>
                  <a:schemeClr val="accent2"/>
                </a:solidFill>
              </a:rPr>
              <a:t>3</a:t>
            </a:r>
            <a:r>
              <a:rPr lang="zh-CN" altLang="en-US" sz="1600" dirty="0">
                <a:solidFill>
                  <a:schemeClr val="accent2"/>
                </a:solidFill>
              </a:rPr>
              <a:t>角色转换</a:t>
            </a:r>
            <a:endParaRPr lang="en-US" altLang="zh-CN" sz="1600" dirty="0">
              <a:solidFill>
                <a:schemeClr val="accent2"/>
              </a:solidFill>
            </a:endParaRPr>
          </a:p>
          <a:p>
            <a:r>
              <a:rPr lang="en-US" altLang="zh-CN" sz="1600" dirty="0"/>
              <a:t>      </a:t>
            </a:r>
            <a:r>
              <a:rPr lang="zh-CN" altLang="en-US" sz="1600" dirty="0"/>
              <a:t>人的社会任务和职业生涯不断变化，角色也随之变化，个体从一个角色进入另一个角色的过程称为角色转换。每个人在社会中所扮演的角色并不是固定不变的，往往会发生多次角色转换。角色转换的根本变化是社会权利和义务的变化。</a:t>
            </a:r>
            <a:endParaRPr lang="en-US" altLang="zh-CN" sz="1600" dirty="0"/>
          </a:p>
        </p:txBody>
      </p:sp>
      <p:sp>
        <p:nvSpPr>
          <p:cNvPr id="7" name="文本框 6"/>
          <p:cNvSpPr txBox="1"/>
          <p:nvPr/>
        </p:nvSpPr>
        <p:spPr>
          <a:xfrm>
            <a:off x="2383797" y="266202"/>
            <a:ext cx="387393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一、角色及角色转换的概念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700586" y="1915311"/>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初入职场需要注意的问题</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462698" y="1637834"/>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632271" y="1812058"/>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781681" y="1961468"/>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473556" y="2110877"/>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3017575" y="2263906"/>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473040" y="1635249"/>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6014312" y="1545035"/>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2.</a:t>
            </a:r>
            <a:r>
              <a:rPr lang="zh-CN" altLang="en-US" sz="1800" dirty="0">
                <a:solidFill>
                  <a:schemeClr val="tx1"/>
                </a:solidFill>
                <a:latin typeface="微软雅黑" panose="020B0503020204020204" pitchFamily="34" charset="-122"/>
                <a:ea typeface="微软雅黑" panose="020B0503020204020204" pitchFamily="34" charset="-122"/>
              </a:rPr>
              <a:t>要有时间观念</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829981" y="1659548"/>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430437" y="2449590"/>
            <a:ext cx="2477400"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4.</a:t>
            </a:r>
            <a:r>
              <a:rPr lang="zh-CN" altLang="en-US" sz="1800" dirty="0">
                <a:solidFill>
                  <a:schemeClr val="tx1"/>
                </a:solidFill>
                <a:latin typeface="微软雅黑" panose="020B0503020204020204" pitchFamily="34" charset="-122"/>
                <a:ea typeface="微软雅黑" panose="020B0503020204020204" pitchFamily="34" charset="-122"/>
              </a:rPr>
              <a:t>积极利用非正式场合熟悉周围的员工</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6181015" y="266043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6014312" y="3594369"/>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6.</a:t>
            </a:r>
            <a:r>
              <a:rPr lang="zh-CN" altLang="en-US" sz="1800" dirty="0">
                <a:solidFill>
                  <a:schemeClr val="tx1"/>
                </a:solidFill>
                <a:latin typeface="微软雅黑" panose="020B0503020204020204" pitchFamily="34" charset="-122"/>
                <a:ea typeface="微软雅黑" panose="020B0503020204020204" pitchFamily="34" charset="-122"/>
              </a:rPr>
              <a:t>注意交往技巧</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721932" y="3684067"/>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585739" y="3489286"/>
            <a:ext cx="2396423"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5.</a:t>
            </a:r>
            <a:r>
              <a:rPr lang="zh-CN" altLang="en-US" sz="1800" dirty="0">
                <a:solidFill>
                  <a:schemeClr val="tx1"/>
                </a:solidFill>
                <a:latin typeface="微软雅黑" panose="020B0503020204020204" pitchFamily="34" charset="-122"/>
                <a:ea typeface="微软雅黑" panose="020B0503020204020204" pitchFamily="34" charset="-122"/>
              </a:rPr>
              <a:t>经常记录，总结得失，不断改善工作</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3204724" y="3724392"/>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928288" y="2443468"/>
            <a:ext cx="1653985"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3.</a:t>
            </a:r>
            <a:r>
              <a:rPr lang="zh-CN" altLang="en-US" sz="1800" dirty="0">
                <a:solidFill>
                  <a:schemeClr val="tx1"/>
                </a:solidFill>
                <a:latin typeface="微软雅黑" panose="020B0503020204020204" pitchFamily="34" charset="-122"/>
                <a:ea typeface="微软雅黑" panose="020B0503020204020204" pitchFamily="34" charset="-122"/>
              </a:rPr>
              <a:t>出色地完成第一个任务</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793719" y="269558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713651" y="1544878"/>
            <a:ext cx="2396423"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1800" dirty="0">
                <a:solidFill>
                  <a:schemeClr val="tx1"/>
                </a:solidFill>
                <a:latin typeface="微软雅黑" panose="020B0503020204020204" pitchFamily="34" charset="-122"/>
                <a:ea typeface="微软雅黑" panose="020B0503020204020204" pitchFamily="34" charset="-122"/>
              </a:rPr>
              <a:t>1.</a:t>
            </a:r>
            <a:r>
              <a:rPr lang="zh-CN" altLang="en-US" sz="1800" dirty="0">
                <a:solidFill>
                  <a:schemeClr val="tx1"/>
                </a:solidFill>
                <a:latin typeface="微软雅黑" panose="020B0503020204020204" pitchFamily="34" charset="-122"/>
                <a:ea typeface="微软雅黑" panose="020B0503020204020204" pitchFamily="34" charset="-122"/>
              </a:rPr>
              <a:t>适当地讲究着装</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3207826" y="1663683"/>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850415" y="257801"/>
            <a:ext cx="293226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一、留下良好的印象</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autoUpdateAnimBg="0"/>
      <p:bldP spid="33827" grpId="0" autoUpdateAnimBg="0"/>
      <p:bldP spid="33830" grpId="0" autoUpdateAnimBg="0"/>
      <p:bldP spid="33833" grpId="0" autoUpdateAnimBg="0"/>
      <p:bldP spid="33836"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3046228"/>
            <a:ext cx="8352928" cy="1614805"/>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（二）要有时间观念</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现代人讲究时间观念，不守时常常被人们视为不敬业、不礼貌、不可靠。</a:t>
            </a:r>
            <a:endParaRPr lang="en-US" altLang="zh-CN" sz="1600" dirty="0"/>
          </a:p>
          <a:p>
            <a:pPr>
              <a:lnSpc>
                <a:spcPct val="150000"/>
              </a:lnSpc>
            </a:pPr>
            <a:r>
              <a:rPr lang="zh-CN" altLang="en-US" sz="1600" dirty="0"/>
              <a:t>如果上班来得早，还可以先熟悉和认识几个人，此外早到还可以为单位做些力所能及的事情，可以给老员工留下一个良好的印象。</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4630" y="1107236"/>
            <a:ext cx="8242620" cy="198374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（一）适当地讲究着装</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穿着不一定很名贵，但衣服一定要合体、干净、整洁，而且颜色和图案的搭配一定要协调，鞋子应该是舒适而又不引人注目的。</a:t>
            </a:r>
            <a:endParaRPr lang="en-US" altLang="zh-CN" sz="1600" dirty="0"/>
          </a:p>
          <a:p>
            <a:pPr>
              <a:lnSpc>
                <a:spcPct val="150000"/>
              </a:lnSpc>
            </a:pPr>
            <a:r>
              <a:rPr lang="zh-CN" altLang="en-US" sz="1600" dirty="0"/>
              <a:t>对男士而言，如果是文职人员，可以是西装，稍微正式一些；也可以是夹克西裤，更休闲和轻松一些。对女士而言，不可浓妆艳抹，否则给人以轻浮的印象。</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850415" y="257801"/>
            <a:ext cx="293226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一、留下良好的印象</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1482" y="3249697"/>
            <a:ext cx="8352928" cy="1476375"/>
          </a:xfrm>
          <a:prstGeom prst="rect">
            <a:avLst/>
          </a:prstGeom>
          <a:noFill/>
        </p:spPr>
        <p:txBody>
          <a:bodyPr wrap="squar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（四）积极利用非正式场合熟悉周围的员工</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在正式场合，很多人的行为和态度受工作情境的制约，不能表现出个人的所有特点。但在非正式场合，限制较少，人们的言谈举止比较随意，表现比较真实，因此这种场合是认识同事的好机会。</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1482" y="1185581"/>
            <a:ext cx="8242620" cy="198374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（三）出色地完成第一个任务</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个体新到工作岗位面临的主要问题是缺乏经验，但新员工不能将没有经验作为办事质微课初入职场需要注意的问题量差的理由。为此，如果新员工遇到以前没有经历的事情，不妨自己先考虑考虑，理清思路，看看主要有什么困难，再将难以处理的问题向同事或上司请教，这样既不会被看成能力差，又可以确保工作不出差错，也显示出对老员工的尊重。</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850415" y="257801"/>
            <a:ext cx="293226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一、留下良好的印象</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4630" y="2700979"/>
            <a:ext cx="8352928" cy="1983740"/>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（六）注意交往技巧</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每个单位都有一些非正式群体，有些人关系比较好，有些人关系比较差，还有一些人游离于群体外。初来乍到，个体首先应该熟悉环境，要了解以下问题：如果是有矛盾的人，他们的问题在哪一方面；如果是被孤立的人，是交往能力问题，还是品行问题；如果是喜欢争吵的人，是为公，还是为私。只有将这些问题弄清楚了，交往才会有针对性。</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434630" y="1087272"/>
            <a:ext cx="8458644" cy="1614805"/>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sym typeface="+mn-ea"/>
              </a:rPr>
              <a:t>五</a:t>
            </a:r>
            <a:r>
              <a:rPr lang="zh-CN" altLang="en-US" b="1" dirty="0">
                <a:solidFill>
                  <a:schemeClr val="accent1"/>
                </a:solidFill>
                <a:latin typeface="微软雅黑" panose="020B0503020204020204" pitchFamily="34" charset="-122"/>
                <a:ea typeface="微软雅黑" panose="020B0503020204020204" pitchFamily="34" charset="-122"/>
              </a:rPr>
              <a:t>）经常记录，总结得失，不断改善工作</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在工作中，我们有成功的喜悦，也会有失败的烦恼。成功了，我们要总结经验；失败了，我们要吸取教训。此外，我们对工作中常见的问题要做好记录；对工作中的不愉快也要留心分析，找出原因，以便今后杜绝类似情况发生。</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850415" y="257801"/>
            <a:ext cx="293226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一、留下良好的印象</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63722" y="798704"/>
            <a:ext cx="8530652" cy="3727944"/>
          </a:xfrm>
          <a:prstGeom prst="rect">
            <a:avLst/>
          </a:prstGeom>
          <a:noFill/>
        </p:spPr>
        <p:txBody>
          <a:bodyPr wrap="square">
            <a:spAutoFit/>
          </a:bodyPr>
          <a:lstStyle/>
          <a:p>
            <a:pPr>
              <a:lnSpc>
                <a:spcPct val="150000"/>
              </a:lnSpc>
            </a:pPr>
            <a:r>
              <a:rPr lang="zh-CN" altLang="en-US" sz="1600" dirty="0"/>
              <a:t>     进了生平第一家公司，小陆心态还不错。对一些制作</a:t>
            </a:r>
            <a:r>
              <a:rPr lang="en-US" altLang="zh-CN" sz="1600" dirty="0"/>
              <a:t>PPT</a:t>
            </a:r>
            <a:r>
              <a:rPr lang="zh-CN" altLang="en-US" sz="1600" dirty="0"/>
              <a:t>、打印之类的基础性工作，他毫无怨言，并很快开始跟着主管做公司里一些具体的咨询项目。尽管工作表现不错，不过，小陆经常因为一些他自认为“小节”的问题被主管批评，主管对他的评价是“大病没有，小病不断”</a:t>
            </a:r>
            <a:r>
              <a:rPr lang="en-US" altLang="zh-CN" sz="1600" dirty="0"/>
              <a:t>——</a:t>
            </a:r>
            <a:r>
              <a:rPr lang="zh-CN" altLang="en-US" sz="1600" dirty="0"/>
              <a:t>每天上班都是险些迟到；开会最后一个来，第一个走；办公室里他的桌子总是最脏最乱；不管是给客户还是给主管打电话，第一声总是“喂”</a:t>
            </a:r>
            <a:r>
              <a:rPr lang="en-US" altLang="zh-CN" sz="1600" dirty="0"/>
              <a:t>……</a:t>
            </a:r>
            <a:r>
              <a:rPr lang="zh-CN" altLang="en-US" sz="1600" dirty="0"/>
              <a:t>尽管小陆自己觉得男生大大咧咧是很正常的事情，但主管却对这些“小节”很较真儿，不仅因为开会迟到扣了他当月的奖金，而且叫清洁阿姨把小陆桌上的杂物统统当成垃圾扔掉。</a:t>
            </a:r>
            <a:endParaRPr lang="en-US" altLang="zh-CN" sz="1600" dirty="0"/>
          </a:p>
          <a:p>
            <a:pPr>
              <a:lnSpc>
                <a:spcPct val="150000"/>
              </a:lnSpc>
            </a:pPr>
            <a:r>
              <a:rPr lang="zh-CN" altLang="en-US" sz="1600" dirty="0"/>
              <a:t>    其实，现在有些刚毕业进公司的新人的工作习惯确实是挺差的。有些公司对新员工工作能力的要求并不高，主要是看其责任心怎么样，包括一些个人习惯问题。所以，新人在公司不能像在家里或者学校那样自由散漫，必须学习基本的职场礼仪。</a:t>
            </a: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4322" y="1025571"/>
            <a:ext cx="8622958" cy="3743461"/>
          </a:xfrm>
          <a:prstGeom prst="rect">
            <a:avLst/>
          </a:prstGeom>
          <a:noFill/>
        </p:spPr>
        <p:txBody>
          <a:bodyPr wrap="square">
            <a:spAutoFit/>
          </a:bodyPr>
          <a:lstStyle/>
          <a:p>
            <a:pPr>
              <a:lnSpc>
                <a:spcPct val="150000"/>
              </a:lnSpc>
            </a:pPr>
            <a:r>
              <a:rPr lang="zh-CN" altLang="en-US" sz="1600" dirty="0"/>
              <a:t>     人生有涯，而事业无涯，人们将所有的时光都用于对自己适合、喜欢的领域的积累，这种积累就会越来越丰厚，成功的可能性就越来越大。当然，也有些人不是以社会的成就为自我成就的判断标准，而是注重人生的过程和体验，也许其社会成就不高，但自我感觉比较满意。然而，人是社会中的人，不受社会价值标准的影响是十分困难的，因而不注重社会成就的人也只是极少数。综观职业成功人士，他们大多是弯路走得比较少的人。如果人生的美好时光都在反复摸索中度过，个体尽管能丰富生活阅历，但离成就目标就远了。</a:t>
            </a:r>
            <a:r>
              <a:rPr lang="zh-CN" altLang="en-US" sz="1600" b="1" dirty="0">
                <a:solidFill>
                  <a:schemeClr val="accent2"/>
                </a:solidFill>
              </a:rPr>
              <a:t>因此，大学生尽早地给自己定位、确立努力的方向显得十分重要。</a:t>
            </a:r>
            <a:endParaRPr lang="en-US" altLang="zh-CN" sz="1600" b="1" dirty="0">
              <a:solidFill>
                <a:schemeClr val="accent2"/>
              </a:solidFill>
            </a:endParaRPr>
          </a:p>
          <a:p>
            <a:pPr>
              <a:lnSpc>
                <a:spcPct val="150000"/>
              </a:lnSpc>
            </a:pPr>
            <a:r>
              <a:rPr lang="en-US" altLang="zh-CN" sz="1600" dirty="0"/>
              <a:t>    </a:t>
            </a:r>
            <a:r>
              <a:rPr lang="zh-CN" altLang="en-US" sz="1600" dirty="0"/>
              <a:t>人们寻找的工作往往与自己所学的专业有关，但工作不等于专业，专业只是个人规划职业生涯的出发点。因为有些工作仅仅靠专业知识是不够的，如一名优秀的管理者，除了要懂管理专业的知识外，还要有较强的人际交往能力、组织协调能力、激励能力以及相当的社会阅历。</a:t>
            </a:r>
            <a:endParaRPr lang="en-US" altLang="zh-CN" sz="1600" dirty="0"/>
          </a:p>
        </p:txBody>
      </p:sp>
      <p:sp>
        <p:nvSpPr>
          <p:cNvPr id="7" name="文本框 6"/>
          <p:cNvSpPr txBox="1"/>
          <p:nvPr/>
        </p:nvSpPr>
        <p:spPr>
          <a:xfrm>
            <a:off x="2628578" y="216002"/>
            <a:ext cx="360040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二、尽早定向，少走弯路</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60326" y="1262570"/>
            <a:ext cx="8424936" cy="2619948"/>
          </a:xfrm>
          <a:prstGeom prst="rect">
            <a:avLst/>
          </a:prstGeom>
          <a:noFill/>
        </p:spPr>
        <p:txBody>
          <a:bodyPr wrap="square">
            <a:spAutoFit/>
          </a:bodyPr>
          <a:lstStyle/>
          <a:p>
            <a:pPr>
              <a:lnSpc>
                <a:spcPct val="150000"/>
              </a:lnSpc>
            </a:pPr>
            <a:r>
              <a:rPr lang="zh-CN" altLang="en-US" sz="1600" dirty="0"/>
              <a:t>     为了配合组织的发展，</a:t>
            </a:r>
            <a:r>
              <a:rPr lang="zh-CN" altLang="en-US" sz="1600" b="1" dirty="0">
                <a:solidFill>
                  <a:schemeClr val="accent1"/>
                </a:solidFill>
              </a:rPr>
              <a:t>个人既要尽量发挥自己的专业优势，又不能局限在专业领域中。</a:t>
            </a:r>
            <a:r>
              <a:rPr lang="zh-CN" altLang="en-US" sz="1600" dirty="0"/>
              <a:t>大学毕业生最好是根据组织提供的机会，以专业为依托，学习相关岗位的知识技能，以寻求最大的发展空间。职业与专业有联系，但不是一一对应，职业的需求往往比专业更广泛，大学毕业生要利用自己专业外的优势，根据组织的实际慎重选择努力方向。</a:t>
            </a:r>
            <a:endParaRPr lang="en-US" altLang="zh-CN" sz="1600" dirty="0"/>
          </a:p>
          <a:p>
            <a:pPr>
              <a:lnSpc>
                <a:spcPct val="150000"/>
              </a:lnSpc>
            </a:pPr>
            <a:r>
              <a:rPr lang="en-US" altLang="zh-CN" sz="1600" dirty="0"/>
              <a:t>    </a:t>
            </a:r>
            <a:r>
              <a:rPr lang="zh-CN" altLang="en-US" sz="1600" dirty="0"/>
              <a:t>如果自己一时拿不定主意，大学毕业生可以先进行一些尝试，也可以向有经验的人咨询，还可以向社会上相关的就业指导机构寻求帮助，指导自己选择职业生涯目标。职业生涯早期时所走的弯路越少，人的社会成就可能就越高。</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628578" y="216002"/>
            <a:ext cx="360040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二、尽早定向，少走弯路</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4322" y="1077904"/>
            <a:ext cx="8352928" cy="2989280"/>
          </a:xfrm>
          <a:prstGeom prst="rect">
            <a:avLst/>
          </a:prstGeom>
          <a:noFill/>
        </p:spPr>
        <p:txBody>
          <a:bodyPr wrap="square">
            <a:spAutoFit/>
          </a:bodyPr>
          <a:lstStyle/>
          <a:p>
            <a:pPr>
              <a:lnSpc>
                <a:spcPct val="150000"/>
              </a:lnSpc>
            </a:pPr>
            <a:r>
              <a:rPr lang="zh-CN" altLang="en-US" sz="1600" dirty="0"/>
              <a:t>       美国著名的成功学大师戴尔</a:t>
            </a:r>
            <a:r>
              <a:rPr lang="en-US" altLang="zh-CN" sz="1600" dirty="0"/>
              <a:t>·</a:t>
            </a:r>
            <a:r>
              <a:rPr lang="zh-CN" altLang="en-US" sz="1600" dirty="0"/>
              <a:t>卡耐基曾说过：“一个人事业上的成功等于</a:t>
            </a:r>
            <a:r>
              <a:rPr lang="en-US" altLang="zh-CN" sz="1600" dirty="0"/>
              <a:t>15%</a:t>
            </a:r>
            <a:r>
              <a:rPr lang="zh-CN" altLang="en-US" sz="1600" dirty="0"/>
              <a:t>专业技术加上</a:t>
            </a:r>
            <a:r>
              <a:rPr lang="en-US" altLang="zh-CN" sz="1600" dirty="0"/>
              <a:t>85%</a:t>
            </a:r>
            <a:r>
              <a:rPr lang="zh-CN" altLang="en-US" sz="1600" dirty="0"/>
              <a:t>人际关系和处事技巧。” 新员工刚进入一个组织，一切都是陌生的。但人是社会的人，常常要与工作环境周围的人交往、合作，因此，新员工尽快地适应交往对象，并融入群体之中，对打开工作局面非常重要。</a:t>
            </a:r>
            <a:r>
              <a:rPr lang="zh-CN" altLang="en-US" sz="1600" dirty="0">
                <a:solidFill>
                  <a:schemeClr val="accent2"/>
                </a:solidFill>
              </a:rPr>
              <a:t>新员工如果处理不好人际关系，不但影响工作，也影响生活质量。</a:t>
            </a:r>
            <a:endParaRPr lang="en-US" altLang="zh-CN" sz="1600" dirty="0">
              <a:solidFill>
                <a:schemeClr val="accent2"/>
              </a:solidFill>
            </a:endParaRPr>
          </a:p>
          <a:p>
            <a:pPr>
              <a:lnSpc>
                <a:spcPct val="150000"/>
              </a:lnSpc>
            </a:pPr>
            <a:r>
              <a:rPr lang="zh-CN" altLang="en-US" sz="1600" dirty="0"/>
              <a:t>        新员工刚开始工作的时候，一定要注意观察，多做少说，避免人际关系的失败。要特别注意与上司的交往，因为上司通常是代表组织行事的，他们占有相对多的资源，对个人成长有十分重要的影响。</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628578" y="216002"/>
            <a:ext cx="360040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三、处理好人际关系</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3740" y="916360"/>
            <a:ext cx="8482739" cy="2250616"/>
          </a:xfrm>
          <a:prstGeom prst="rect">
            <a:avLst/>
          </a:prstGeom>
          <a:noFill/>
        </p:spPr>
        <p:txBody>
          <a:bodyPr wrap="square">
            <a:spAutoFit/>
          </a:bodyPr>
          <a:lstStyle/>
          <a:p>
            <a:pPr>
              <a:lnSpc>
                <a:spcPct val="150000"/>
              </a:lnSpc>
            </a:pPr>
            <a:r>
              <a:rPr lang="zh-CN" altLang="en-US" sz="1600" dirty="0"/>
              <a:t>    吴萌大学毕业后进了一家外贸公司做文案工作，工作强度不大，但是初入职场的她感觉在工作交往中，无论是上司还是同事，对她都不是很友好。</a:t>
            </a:r>
            <a:endParaRPr lang="en-US" altLang="zh-CN" sz="1600" dirty="0"/>
          </a:p>
          <a:p>
            <a:pPr>
              <a:lnSpc>
                <a:spcPct val="150000"/>
              </a:lnSpc>
            </a:pPr>
            <a:r>
              <a:rPr lang="en-US" altLang="zh-CN" sz="1600" dirty="0"/>
              <a:t>    </a:t>
            </a:r>
            <a:r>
              <a:rPr lang="zh-CN" altLang="en-US" sz="1600" dirty="0"/>
              <a:t>吴萌喜欢把办公桌摆得满满当当，还把自己心爱的大大的加菲猫玩具摆在桌上，而且天性直爽的她无论什么情况都直言不讳。有一次她见到秘书林姐的电脑中有一张小孩的照片，就吃惊地对林姐说：“哎呀，这么难看的孩子的照片，林姐怎么还保存着啊？”林姐顿时沉下脸来，忍住怒火道：“那是我的孩子！”从那之后林姐再没给过吴萌好脸色。</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742007"/>
            <a:ext cx="8511108" cy="3081613"/>
          </a:xfrm>
          <a:prstGeom prst="rect">
            <a:avLst/>
          </a:prstGeom>
          <a:noFill/>
        </p:spPr>
        <p:txBody>
          <a:bodyPr wrap="square">
            <a:spAutoFit/>
          </a:bodyPr>
          <a:lstStyle/>
          <a:p>
            <a:pPr>
              <a:lnSpc>
                <a:spcPct val="150000"/>
              </a:lnSpc>
            </a:pPr>
            <a:r>
              <a:rPr lang="zh-CN" altLang="en-US" u="sng" dirty="0">
                <a:solidFill>
                  <a:schemeClr val="accent2"/>
                </a:solidFill>
              </a:rPr>
              <a:t>第一，取得角色</a:t>
            </a:r>
            <a:endParaRPr lang="en-US" altLang="zh-CN" u="sng" dirty="0">
              <a:solidFill>
                <a:schemeClr val="accent2"/>
              </a:solidFill>
            </a:endParaRPr>
          </a:p>
          <a:p>
            <a:pPr>
              <a:lnSpc>
                <a:spcPct val="150000"/>
              </a:lnSpc>
            </a:pPr>
            <a:r>
              <a:rPr lang="zh-CN" altLang="en-US" sz="1600" dirty="0"/>
              <a:t>大学毕业生通过学校推荐、市场角逐、与单位双向选择等方式进行择业，    然后与用人单位达成就业协议，并完善就业的各项手续，进而在毕业离校后凭就业报到证到工作单位报到，并获准承担某个角色，这时角色转换正式开始。</a:t>
            </a:r>
            <a:endParaRPr lang="en-US" altLang="zh-CN" sz="1600" dirty="0"/>
          </a:p>
          <a:p>
            <a:pPr>
              <a:lnSpc>
                <a:spcPct val="150000"/>
              </a:lnSpc>
            </a:pPr>
            <a:r>
              <a:rPr lang="zh-CN" altLang="en-US" u="sng" dirty="0">
                <a:solidFill>
                  <a:schemeClr val="accent1"/>
                </a:solidFill>
              </a:rPr>
              <a:t>第二，进入角色</a:t>
            </a:r>
            <a:endParaRPr lang="en-US" altLang="zh-CN" u="sng" dirty="0">
              <a:solidFill>
                <a:schemeClr val="accent1"/>
              </a:solidFill>
            </a:endParaRPr>
          </a:p>
          <a:p>
            <a:pPr>
              <a:lnSpc>
                <a:spcPct val="150000"/>
              </a:lnSpc>
            </a:pPr>
            <a:r>
              <a:rPr lang="zh-CN" altLang="en-US" sz="1600" dirty="0"/>
              <a:t>大学毕业生到单位报到后，获得承担某个角色的认可，并开始熟悉单位的工作制度，了解本职工作的业务流程，逐步表现出扮演这一角色必须具备的品质和才能，从精神上和行动上完全投入到这一角色，称为进入角色。</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383797" y="266202"/>
            <a:ext cx="387393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一、角色及角色转换的概念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540346" y="1036167"/>
            <a:ext cx="7976344" cy="646331"/>
          </a:xfrm>
          <a:prstGeom prst="rect">
            <a:avLst/>
          </a:prstGeom>
          <a:noFill/>
        </p:spPr>
        <p:txBody>
          <a:bodyPr wrap="square">
            <a:spAutoFit/>
          </a:bodyPr>
          <a:lstStyle/>
          <a:p>
            <a:r>
              <a:rPr lang="zh-CN" altLang="en-US" sz="1800" u="sng" dirty="0"/>
              <a:t>大学生要实现从学生角色到社会角色的转换并不是瞬间可以完成的，而是需要一个过程，这个过程主要包括</a:t>
            </a:r>
            <a:r>
              <a:rPr lang="zh-CN" altLang="en-US" sz="1800" u="sng" dirty="0">
                <a:solidFill>
                  <a:schemeClr val="accent2"/>
                </a:solidFill>
              </a:rPr>
              <a:t>取得角色</a:t>
            </a:r>
            <a:r>
              <a:rPr lang="zh-CN" altLang="en-US" sz="1800" u="sng" dirty="0"/>
              <a:t>和</a:t>
            </a:r>
            <a:r>
              <a:rPr lang="zh-CN" altLang="en-US" sz="1800" u="sng" dirty="0">
                <a:solidFill>
                  <a:schemeClr val="accent1"/>
                </a:solidFill>
              </a:rPr>
              <a:t>进入角色</a:t>
            </a:r>
            <a:r>
              <a:rPr lang="zh-CN" altLang="en-US" sz="1800" u="sng" dirty="0"/>
              <a:t>两个环节。</a:t>
            </a:r>
            <a:endParaRPr lang="en-US" altLang="zh-CN" sz="18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060376"/>
            <a:ext cx="8424937" cy="3358612"/>
          </a:xfrm>
          <a:prstGeom prst="rect">
            <a:avLst/>
          </a:prstGeom>
          <a:noFill/>
        </p:spPr>
        <p:txBody>
          <a:bodyPr wrap="square">
            <a:spAutoFit/>
          </a:bodyPr>
          <a:lstStyle/>
          <a:p>
            <a:pPr>
              <a:lnSpc>
                <a:spcPct val="150000"/>
              </a:lnSpc>
            </a:pPr>
            <a:r>
              <a:rPr lang="zh-CN" altLang="en-US" sz="1600" dirty="0"/>
              <a:t>      大学毕业生刚开始工作的时候，首先</a:t>
            </a:r>
            <a:r>
              <a:rPr lang="zh-CN" altLang="en-US" sz="1600" dirty="0">
                <a:solidFill>
                  <a:schemeClr val="accent2"/>
                </a:solidFill>
              </a:rPr>
              <a:t>要主动向组织了解该职业岗位的职能、要求、责任、权利与义务等情况</a:t>
            </a:r>
            <a:r>
              <a:rPr lang="zh-CN" altLang="en-US" sz="1600" dirty="0"/>
              <a:t>。大学生在接受每项具体工作的时候，也要清楚个人承担的工作任务、任务目标和要求是什么，以及要求完成任务的时间等。</a:t>
            </a:r>
            <a:endParaRPr lang="en-US" altLang="zh-CN" sz="1600" dirty="0"/>
          </a:p>
          <a:p>
            <a:pPr>
              <a:lnSpc>
                <a:spcPct val="150000"/>
              </a:lnSpc>
            </a:pPr>
            <a:r>
              <a:rPr lang="zh-CN" altLang="en-US" sz="1600" dirty="0"/>
              <a:t>      新员工在工作中不要总是指望什么都得到领导或老职员的关照与指导，</a:t>
            </a:r>
            <a:r>
              <a:rPr lang="zh-CN" altLang="en-US" sz="1600" dirty="0">
                <a:solidFill>
                  <a:schemeClr val="accent1"/>
                </a:solidFill>
              </a:rPr>
              <a:t>应当学会自主地工作</a:t>
            </a:r>
            <a:r>
              <a:rPr lang="zh-CN" altLang="en-US" sz="1600" dirty="0"/>
              <a:t>。个人明确工作任务及要求后，要独自做好工作进度计划，设计好完成工作任务的方法、手段等，认真实践，这样定会有所收获。</a:t>
            </a:r>
            <a:endParaRPr lang="en-US" altLang="zh-CN" sz="1600" dirty="0"/>
          </a:p>
          <a:p>
            <a:pPr>
              <a:lnSpc>
                <a:spcPct val="150000"/>
              </a:lnSpc>
            </a:pPr>
            <a:r>
              <a:rPr lang="en-US" altLang="zh-CN" sz="1600" dirty="0"/>
              <a:t>     </a:t>
            </a:r>
            <a:r>
              <a:rPr lang="zh-CN" altLang="en-US" sz="1600" dirty="0"/>
              <a:t>人们在工作中遇到来自各方面的障碍或困难是经常的、难免的，刚开始工作的新职员尤其如此。</a:t>
            </a:r>
            <a:r>
              <a:rPr lang="zh-CN" altLang="en-US" sz="1600" dirty="0">
                <a:solidFill>
                  <a:schemeClr val="accent2"/>
                </a:solidFill>
              </a:rPr>
              <a:t>面对障碍和困难，大学毕业生千万不要心灰意冷，畏缩不前</a:t>
            </a:r>
            <a:r>
              <a:rPr lang="zh-CN" altLang="en-US" sz="1600" dirty="0"/>
              <a:t>，必须学会如何解决障碍和困难，因为这不仅表明个人的能力、素质，而且在很大程度上决定了未来的职业道路。</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628578" y="216002"/>
            <a:ext cx="3600400"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四、主动踏实地工作</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26128" y="869305"/>
            <a:ext cx="8785549" cy="3358612"/>
          </a:xfrm>
          <a:prstGeom prst="rect">
            <a:avLst/>
          </a:prstGeom>
          <a:noFill/>
        </p:spPr>
        <p:txBody>
          <a:bodyPr wrap="square">
            <a:spAutoFit/>
          </a:bodyPr>
          <a:lstStyle/>
          <a:p>
            <a:pPr>
              <a:lnSpc>
                <a:spcPct val="150000"/>
              </a:lnSpc>
            </a:pPr>
            <a:r>
              <a:rPr lang="zh-CN" altLang="en-US" sz="1600" dirty="0"/>
              <a:t>      小颜在学校的一位关系不错的师姐现在又成了她的同事。师姐比小颜早两年进现在就职的广告公司。小颜在心里早把师姐当成公司里的“亲人”了。小颜和师姐在一个部门，做的是广告的网络传播。因为考虑到她们出自“同门”，主管自然而然地把她们分在了一个组，希望小颜在工作上能尽快上手。师姐也非常愿意带小颜，因为了解她，觉得带一个熟悉的人比较省心。</a:t>
            </a:r>
            <a:endParaRPr lang="en-US" altLang="zh-CN" sz="1600" dirty="0"/>
          </a:p>
          <a:p>
            <a:pPr>
              <a:lnSpc>
                <a:spcPct val="150000"/>
              </a:lnSpc>
            </a:pPr>
            <a:r>
              <a:rPr lang="zh-CN" altLang="en-US" sz="1600" dirty="0"/>
              <a:t>      可是后来小颜的工作状态渐渐让师姐有些吃不消了。小颜目前的工作还谈不上独立的策划和设计，只是按照师姐给她布置的任务做一些小的</a:t>
            </a:r>
            <a:r>
              <a:rPr lang="en-US" altLang="zh-CN" sz="1600" dirty="0"/>
              <a:t>Flash</a:t>
            </a:r>
            <a:r>
              <a:rPr lang="zh-CN" altLang="en-US" sz="1600" dirty="0"/>
              <a:t>或者文字。让师姐头疼的是小颜甚至每选一种颜色或者字体都要她事先做好安排，否则就没有信心做下去。因为刚开始一两次的失败，使本来就有很强依赖心理的小颜觉得，师姐决定的就一定是好的，而自己的选择肯定会被主管否定，干脆一切就都让师姐安排好了再做。</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811269" cy="737235"/>
          </a:xfrm>
          <a:prstGeom prst="rect">
            <a:avLst/>
          </a:prstGeom>
          <a:noFill/>
        </p:spPr>
        <p:txBody>
          <a:bodyPr wrap="square" rtlCol="0">
            <a:spAutoFit/>
          </a:bodyPr>
          <a:p>
            <a:r>
              <a:rPr lang="zh-CN" altLang="en-US" sz="2100" b="1">
                <a:hlinkClick r:id="rId2" action="ppaction://hlinkfile"/>
              </a:rPr>
              <a:t>职业生涯规划在当代大学生就业过程中所起的作用</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720821" y="1416992"/>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716075" y="2027773"/>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720822" y="2596728"/>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90123" y="1316989"/>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1.</a:t>
            </a:r>
            <a:r>
              <a:rPr lang="zh-CN" altLang="en-US" sz="2000" b="1" dirty="0">
                <a:latin typeface="楷体" panose="02010609060101010101" pitchFamily="2" charset="-122"/>
                <a:ea typeface="楷体" panose="02010609060101010101" pitchFamily="2" charset="-122"/>
              </a:rPr>
              <a:t>学生角色和职业角色有什么区别？如何进行角色转变？</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90122" y="1918177"/>
            <a:ext cx="777515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2.</a:t>
            </a:r>
            <a:r>
              <a:rPr lang="zh-CN" altLang="en-US" sz="2000" b="1" dirty="0">
                <a:latin typeface="楷体" panose="02010609060101010101" pitchFamily="2" charset="-122"/>
                <a:ea typeface="楷体" panose="02010609060101010101" pitchFamily="2" charset="-122"/>
              </a:rPr>
              <a:t>简述职业适应包括的内容，以及大学毕业生职业适应存在的问题。</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190123" y="2501950"/>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3.</a:t>
            </a:r>
            <a:r>
              <a:rPr lang="zh-CN" altLang="en-US" sz="2000" b="1" dirty="0">
                <a:latin typeface="楷体" panose="02010609060101010101" pitchFamily="2" charset="-122"/>
                <a:ea typeface="楷体" panose="02010609060101010101" pitchFamily="2" charset="-122"/>
              </a:rPr>
              <a:t>提高大学毕业生职业适应能力的方法有哪些？</a:t>
            </a:r>
            <a:endParaRPr lang="zh-CN" altLang="en-US" sz="2000" b="1" dirty="0">
              <a:latin typeface="楷体" panose="02010609060101010101" pitchFamily="2" charset="-122"/>
              <a:ea typeface="楷体" panose="02010609060101010101" pitchFamily="2" charset="-122"/>
            </a:endParaRPr>
          </a:p>
        </p:txBody>
      </p:sp>
      <p:sp>
        <p:nvSpPr>
          <p:cNvPr id="12" name="Oval 21"/>
          <p:cNvSpPr/>
          <p:nvPr/>
        </p:nvSpPr>
        <p:spPr>
          <a:xfrm>
            <a:off x="716073" y="3184234"/>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3" name="文本框 12"/>
          <p:cNvSpPr txBox="1"/>
          <p:nvPr/>
        </p:nvSpPr>
        <p:spPr>
          <a:xfrm>
            <a:off x="1190123" y="3093061"/>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4.</a:t>
            </a:r>
            <a:r>
              <a:rPr lang="zh-CN" altLang="en-US" sz="2000" b="1" dirty="0">
                <a:latin typeface="楷体" panose="02010609060101010101" pitchFamily="2" charset="-122"/>
                <a:ea typeface="楷体" panose="02010609060101010101" pitchFamily="2" charset="-122"/>
              </a:rPr>
              <a:t>简述职业成长的驱动因素和实现职业成长的途径。</a:t>
            </a:r>
            <a:endParaRPr lang="zh-CN" altLang="en-US" sz="2000" b="1" dirty="0">
              <a:latin typeface="楷体" panose="02010609060101010101" pitchFamily="2" charset="-122"/>
              <a:ea typeface="楷体" panose="02010609060101010101" pitchFamily="2" charset="-122"/>
            </a:endParaRPr>
          </a:p>
        </p:txBody>
      </p:sp>
      <p:sp>
        <p:nvSpPr>
          <p:cNvPr id="14" name="Oval 22"/>
          <p:cNvSpPr/>
          <p:nvPr/>
        </p:nvSpPr>
        <p:spPr>
          <a:xfrm>
            <a:off x="720822" y="3734717"/>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文本框 14"/>
          <p:cNvSpPr txBox="1"/>
          <p:nvPr/>
        </p:nvSpPr>
        <p:spPr>
          <a:xfrm>
            <a:off x="1190123" y="3639939"/>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5.</a:t>
            </a:r>
            <a:r>
              <a:rPr lang="zh-CN" altLang="en-US" sz="2000" b="1" dirty="0">
                <a:latin typeface="楷体" panose="02010609060101010101" pitchFamily="2" charset="-122"/>
                <a:ea typeface="楷体" panose="02010609060101010101" pitchFamily="2" charset="-122"/>
              </a:rPr>
              <a:t>初入职场，大学生应该注意哪些问题？</a:t>
            </a:r>
            <a:endParaRPr lang="zh-CN" altLang="en-US" sz="2000" b="1" dirty="0">
              <a:latin typeface="楷体" panose="02010609060101010101" pitchFamily="2" charset="-122"/>
              <a:ea typeface="楷体" panose="02010609060101010101" pitchFamily="2" charset="-122"/>
            </a:endParaRPr>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altLang="en-US" sz="2400" b="1" dirty="0">
                <a:solidFill>
                  <a:srgbClr val="002060"/>
                </a:solidFill>
                <a:latin typeface="微软雅黑" panose="020B0503020204020204" pitchFamily="34" charset="-122"/>
                <a:ea typeface="微软雅黑" panose="020B0503020204020204" pitchFamily="34" charset="-122"/>
              </a:rPr>
              <a:t>课</a:t>
            </a:r>
            <a:r>
              <a:rPr lang="en-US" altLang="zh-CN" sz="2400" b="1" dirty="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后</a:t>
            </a:r>
            <a:r>
              <a:rPr lang="en-US" altLang="zh-CN" sz="2400" b="1" dirty="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思</a:t>
            </a:r>
            <a:r>
              <a:rPr lang="en-US" altLang="zh-CN" sz="2400" b="1" dirty="0">
                <a:solidFill>
                  <a:srgbClr val="002060"/>
                </a:solidFill>
                <a:latin typeface="微软雅黑" panose="020B0503020204020204" pitchFamily="34" charset="-122"/>
                <a:ea typeface="微软雅黑" panose="020B0503020204020204" pitchFamily="34" charset="-122"/>
              </a:rPr>
              <a:t> </a:t>
            </a:r>
            <a:r>
              <a:rPr lang="zh-CN" altLang="en-US" sz="2400" b="1" dirty="0">
                <a:solidFill>
                  <a:srgbClr val="002060"/>
                </a:solidFill>
                <a:latin typeface="微软雅黑" panose="020B0503020204020204" pitchFamily="34" charset="-122"/>
                <a:ea typeface="微软雅黑" panose="020B0503020204020204" pitchFamily="34" charset="-122"/>
              </a:rPr>
              <a:t>考</a:t>
            </a:r>
            <a:r>
              <a:rPr lang="en-US" altLang="zh-CN" sz="2400" b="1" dirty="0">
                <a:solidFill>
                  <a:srgbClr val="002060"/>
                </a:solidFill>
                <a:latin typeface="微软雅黑" panose="020B0503020204020204" pitchFamily="34" charset="-122"/>
                <a:ea typeface="微软雅黑" panose="020B0503020204020204" pitchFamily="34" charset="-122"/>
              </a:rPr>
              <a:t> </a:t>
            </a:r>
            <a:endParaRPr lang="en-US" altLang="zh-CN" sz="2400" b="1" dirty="0">
              <a:solidFill>
                <a:srgbClr val="00206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fade">
                                      <p:cBhvr>
                                        <p:cTn id="53" dur="1000"/>
                                        <p:tgtEl>
                                          <p:spTgt spid="13">
                                            <p:txEl>
                                              <p:pRg st="0" end="0"/>
                                            </p:txEl>
                                          </p:spTgt>
                                        </p:tgtEl>
                                      </p:cBhvr>
                                    </p:animEffect>
                                    <p:anim calcmode="lin" valueType="num">
                                      <p:cBhvr>
                                        <p:cTn id="5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59" grpId="0"/>
      <p:bldP spid="61" grpId="0"/>
      <p:bldP spid="12" grpId="0" bldLvl="0" animBg="1"/>
      <p:bldP spid="14" grpId="0" bldLvl="0" animBg="1"/>
      <p:bldP spid="1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587740" cy="1106805"/>
          </a:xfrm>
          <a:prstGeom prst="rect">
            <a:avLst/>
          </a:prstGeom>
          <a:noFill/>
        </p:spPr>
        <p:txBody>
          <a:bodyPr wrap="square" rtlCol="0" anchor="t">
            <a:spAutoFit/>
          </a:bodyPr>
          <a:p>
            <a:pPr algn="ctr"/>
            <a:r>
              <a:rPr lang="zh-CN" altLang="en-US" b="1"/>
              <a:t>实训一 </a:t>
            </a:r>
            <a:r>
              <a:rPr lang="en-US" altLang="zh-CN" b="1"/>
              <a:t>    </a:t>
            </a:r>
            <a:r>
              <a:rPr lang="zh-CN" altLang="en-US" b="1"/>
              <a:t>测一测你的职业道德与敬业精神</a:t>
            </a:r>
            <a:endParaRPr lang="zh-CN" altLang="en-US"/>
          </a:p>
          <a:p>
            <a:r>
              <a:rPr lang="zh-CN" altLang="en-US" sz="1600" b="1"/>
              <a:t>实训目的：</a:t>
            </a:r>
            <a:r>
              <a:rPr lang="zh-CN" altLang="en-US" sz="1600"/>
              <a:t>提升职业道德与敬业精神，提升职场素质。</a:t>
            </a:r>
            <a:endParaRPr lang="zh-CN" altLang="en-US" sz="1600"/>
          </a:p>
          <a:p>
            <a:r>
              <a:rPr lang="zh-CN" altLang="en-US" sz="1600" b="1"/>
              <a:t>实训步骤：</a:t>
            </a:r>
            <a:endParaRPr lang="zh-CN" altLang="en-US" sz="1600" b="1"/>
          </a:p>
          <a:p>
            <a:r>
              <a:rPr lang="zh-CN" altLang="en-US" sz="1600"/>
              <a:t>步骤 1 </a:t>
            </a:r>
            <a:r>
              <a:rPr lang="en-US" altLang="zh-CN" sz="1600"/>
              <a:t>  </a:t>
            </a:r>
            <a:r>
              <a:rPr lang="zh-CN" altLang="en-US" sz="1600"/>
              <a:t>完成职业道德与敬业精神自测表，具体见表 7-1。</a:t>
            </a:r>
            <a:endParaRPr lang="zh-CN" altLang="en-US" sz="1600"/>
          </a:p>
        </p:txBody>
      </p:sp>
      <p:pic>
        <p:nvPicPr>
          <p:cNvPr id="9" name="图片 8"/>
          <p:cNvPicPr>
            <a:picLocks noChangeAspect="1"/>
          </p:cNvPicPr>
          <p:nvPr>
            <p:custDataLst>
              <p:tags r:id="rId1"/>
            </p:custDataLst>
          </p:nvPr>
        </p:nvPicPr>
        <p:blipFill>
          <a:blip r:embed="rId2"/>
          <a:stretch>
            <a:fillRect/>
          </a:stretch>
        </p:blipFill>
        <p:spPr>
          <a:xfrm>
            <a:off x="467995" y="2222500"/>
            <a:ext cx="8331200" cy="25463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1221105" y="772160"/>
            <a:ext cx="6703695" cy="4394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587740" cy="3076575"/>
          </a:xfrm>
          <a:prstGeom prst="rect">
            <a:avLst/>
          </a:prstGeom>
          <a:noFill/>
        </p:spPr>
        <p:txBody>
          <a:bodyPr wrap="square" rtlCol="0" anchor="t">
            <a:spAutoFit/>
          </a:bodyPr>
          <a:p>
            <a:pPr algn="ctr"/>
            <a:r>
              <a:rPr lang="zh-CN" altLang="en-US" b="1"/>
              <a:t>实训一 </a:t>
            </a:r>
            <a:r>
              <a:rPr lang="en-US" altLang="zh-CN" b="1"/>
              <a:t>    </a:t>
            </a:r>
            <a:r>
              <a:rPr lang="zh-CN" altLang="en-US" b="1"/>
              <a:t>测一测你的职业道德与敬业精神</a:t>
            </a:r>
            <a:endParaRPr lang="zh-CN" altLang="en-US"/>
          </a:p>
          <a:p>
            <a:r>
              <a:rPr lang="zh-CN" altLang="en-US" sz="1600"/>
              <a:t>步骤 2</a:t>
            </a:r>
            <a:r>
              <a:rPr lang="en-US" altLang="zh-CN" sz="1600"/>
              <a:t>  </a:t>
            </a:r>
            <a:r>
              <a:rPr lang="zh-CN" altLang="en-US" sz="1600"/>
              <a:t> 标准自评。</a:t>
            </a:r>
            <a:endParaRPr lang="zh-CN" altLang="en-US" sz="1600"/>
          </a:p>
          <a:p>
            <a:r>
              <a:rPr lang="zh-CN" altLang="en-US" sz="1600"/>
              <a:t>（1）有 4 个及以上不同意的，职业道德和敬业程度为低下。</a:t>
            </a:r>
            <a:endParaRPr lang="zh-CN" altLang="en-US" sz="1600"/>
          </a:p>
          <a:p>
            <a:r>
              <a:rPr lang="zh-CN" altLang="en-US" sz="1600"/>
              <a:t>（2）有 2 ～ 3 个不同意的，职业道德和敬业程度为中等。</a:t>
            </a:r>
            <a:endParaRPr lang="zh-CN" altLang="en-US" sz="1600"/>
          </a:p>
          <a:p>
            <a:r>
              <a:rPr lang="zh-CN" altLang="en-US" sz="1600"/>
              <a:t>（3）有 1 个不同意的，职业道德和敬业程度为上等。</a:t>
            </a:r>
            <a:endParaRPr lang="zh-CN" altLang="en-US" sz="1600"/>
          </a:p>
          <a:p>
            <a:r>
              <a:rPr lang="zh-CN" altLang="en-US" sz="1600"/>
              <a:t>（4）没有不同意的，职业道德和敬业程度为卓越。</a:t>
            </a:r>
            <a:endParaRPr lang="zh-CN" altLang="en-US" sz="1600"/>
          </a:p>
          <a:p>
            <a:r>
              <a:rPr lang="zh-CN" altLang="en-US" sz="1600"/>
              <a:t>步骤 3</a:t>
            </a:r>
            <a:r>
              <a:rPr lang="en-US" altLang="zh-CN" sz="1600"/>
              <a:t>  </a:t>
            </a:r>
            <a:r>
              <a:rPr lang="zh-CN" altLang="en-US" sz="1600"/>
              <a:t> 探究与思考。</a:t>
            </a:r>
            <a:endParaRPr lang="zh-CN" altLang="en-US" sz="1600"/>
          </a:p>
          <a:p>
            <a:r>
              <a:rPr lang="zh-CN" altLang="en-US" sz="1600"/>
              <a:t>结合职业道德与敬业精神自测情况，谈谈你将如何提升自己的职业道德。</a:t>
            </a:r>
            <a:endParaRPr lang="zh-CN" altLang="en-US" sz="1600"/>
          </a:p>
          <a:p>
            <a:r>
              <a:rPr lang="en-US" altLang="zh-CN" sz="1600" dirty="0">
                <a:latin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587740" cy="3076575"/>
          </a:xfrm>
          <a:prstGeom prst="rect">
            <a:avLst/>
          </a:prstGeom>
          <a:noFill/>
        </p:spPr>
        <p:txBody>
          <a:bodyPr wrap="square" rtlCol="0" anchor="t">
            <a:spAutoFit/>
          </a:bodyPr>
          <a:p>
            <a:pPr algn="ctr"/>
            <a:r>
              <a:rPr lang="zh-CN" altLang="en-US" b="1"/>
              <a:t>实训一 </a:t>
            </a:r>
            <a:r>
              <a:rPr lang="en-US" altLang="zh-CN" b="1"/>
              <a:t>    </a:t>
            </a:r>
            <a:r>
              <a:rPr lang="zh-CN" altLang="en-US" b="1"/>
              <a:t>测一测你的职业道德与敬业精神</a:t>
            </a:r>
            <a:endParaRPr lang="zh-CN" altLang="en-US"/>
          </a:p>
          <a:p>
            <a:r>
              <a:rPr lang="zh-CN" altLang="en-US" sz="1600"/>
              <a:t>步骤 2</a:t>
            </a:r>
            <a:r>
              <a:rPr lang="en-US" altLang="zh-CN" sz="1600"/>
              <a:t>  </a:t>
            </a:r>
            <a:r>
              <a:rPr lang="zh-CN" altLang="en-US" sz="1600"/>
              <a:t> 标准自评。</a:t>
            </a:r>
            <a:endParaRPr lang="zh-CN" altLang="en-US" sz="1600"/>
          </a:p>
          <a:p>
            <a:r>
              <a:rPr lang="zh-CN" altLang="en-US" sz="1600"/>
              <a:t>（1）有 4 个及以上不同意的，职业道德和敬业程度为低下。</a:t>
            </a:r>
            <a:endParaRPr lang="zh-CN" altLang="en-US" sz="1600"/>
          </a:p>
          <a:p>
            <a:r>
              <a:rPr lang="zh-CN" altLang="en-US" sz="1600"/>
              <a:t>（2）有 2 ～ 3 个不同意的，职业道德和敬业程度为中等。</a:t>
            </a:r>
            <a:endParaRPr lang="zh-CN" altLang="en-US" sz="1600"/>
          </a:p>
          <a:p>
            <a:r>
              <a:rPr lang="zh-CN" altLang="en-US" sz="1600"/>
              <a:t>（3）有 1 个不同意的，职业道德和敬业程度为上等。</a:t>
            </a:r>
            <a:endParaRPr lang="zh-CN" altLang="en-US" sz="1600"/>
          </a:p>
          <a:p>
            <a:r>
              <a:rPr lang="zh-CN" altLang="en-US" sz="1600"/>
              <a:t>（4）没有不同意的，职业道德和敬业程度为卓越。</a:t>
            </a:r>
            <a:endParaRPr lang="zh-CN" altLang="en-US" sz="1600"/>
          </a:p>
          <a:p>
            <a:r>
              <a:rPr lang="zh-CN" altLang="en-US" sz="1600"/>
              <a:t>步骤 3</a:t>
            </a:r>
            <a:r>
              <a:rPr lang="en-US" altLang="zh-CN" sz="1600"/>
              <a:t>  </a:t>
            </a:r>
            <a:r>
              <a:rPr lang="zh-CN" altLang="en-US" sz="1600"/>
              <a:t> 探究与思考。</a:t>
            </a:r>
            <a:endParaRPr lang="zh-CN" altLang="en-US" sz="1600"/>
          </a:p>
          <a:p>
            <a:r>
              <a:rPr lang="zh-CN" altLang="en-US" sz="1600"/>
              <a:t>结合职业道德与敬业精神自测情况，谈谈你将如何提升自己的职业道德。</a:t>
            </a:r>
            <a:endParaRPr lang="zh-CN" altLang="en-US" sz="1600"/>
          </a:p>
          <a:p>
            <a:r>
              <a:rPr lang="en-US" altLang="zh-CN" sz="1600" dirty="0">
                <a:latin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674100" cy="2584450"/>
          </a:xfrm>
          <a:prstGeom prst="rect">
            <a:avLst/>
          </a:prstGeom>
          <a:noFill/>
        </p:spPr>
        <p:txBody>
          <a:bodyPr wrap="square" rtlCol="0" anchor="t">
            <a:spAutoFit/>
          </a:bodyPr>
          <a:p>
            <a:pPr algn="ctr"/>
            <a:r>
              <a:rPr b="1"/>
              <a:t>实训二 大学生活与职场生活的差异</a:t>
            </a:r>
            <a:endParaRPr b="1"/>
          </a:p>
          <a:p>
            <a:pPr algn="l"/>
            <a:r>
              <a:rPr sz="1600" b="1"/>
              <a:t>实训目的：</a:t>
            </a:r>
            <a:r>
              <a:rPr sz="1600"/>
              <a:t>了解大学生活与职场生活的差异，寻找对策，尽快适应职场生活。</a:t>
            </a:r>
            <a:endParaRPr sz="1600"/>
          </a:p>
          <a:p>
            <a:pPr algn="l"/>
            <a:r>
              <a:rPr sz="1600" b="1"/>
              <a:t>实训步骤：</a:t>
            </a:r>
            <a:endParaRPr sz="1600" b="1"/>
          </a:p>
          <a:p>
            <a:pPr algn="l"/>
            <a:r>
              <a:rPr sz="1600"/>
              <a:t>步骤 1 </a:t>
            </a:r>
            <a:r>
              <a:rPr lang="en-US" sz="1600"/>
              <a:t>    </a:t>
            </a:r>
            <a:r>
              <a:rPr sz="1600"/>
              <a:t>阅读案例，填充表 7-2。</a:t>
            </a:r>
            <a:endParaRPr sz="1600"/>
          </a:p>
          <a:p>
            <a:pPr algn="l"/>
            <a:r>
              <a:rPr lang="en-US" sz="1600"/>
              <a:t>         </a:t>
            </a:r>
            <a:r>
              <a:rPr sz="1600"/>
              <a:t>陈晨大学毕业时找工作可谓一帆风顺，没经过太多波折就在南方某市找到了一份理想的工</a:t>
            </a:r>
            <a:endParaRPr sz="1600"/>
          </a:p>
          <a:p>
            <a:pPr algn="l"/>
            <a:r>
              <a:rPr sz="1600"/>
              <a:t>作。在去工作的火车上，陈晨的情绪逐渐从离开校园和同学的忧伤转向对未来憧憬的兴奋。同</a:t>
            </a:r>
            <a:endParaRPr sz="1600"/>
          </a:p>
          <a:p>
            <a:pPr algn="l"/>
            <a:r>
              <a:rPr sz="1600"/>
              <a:t>学中像他这么顺利找到好工作的并不多，他的未来是光明的。但接着，工作中的不顺接踵而来：</a:t>
            </a:r>
            <a:endParaRPr sz="1600"/>
          </a:p>
          <a:p>
            <a:pPr algn="l"/>
            <a:r>
              <a:rPr sz="1600"/>
              <a:t>这个城市中的人似乎看不起外地人，在他们的眼中就好像我是一个彻头彻尾的土包子；还有，</a:t>
            </a:r>
            <a:endParaRPr sz="1600"/>
          </a:p>
          <a:p>
            <a:pPr algn="l"/>
            <a:r>
              <a:rPr sz="1600"/>
              <a:t>顶头上司的脾气古怪，每次挨批，我都不知道自己错在哪里。这难道是我梦寐以求的工作和生</a:t>
            </a:r>
            <a:endParaRPr sz="1600"/>
          </a:p>
          <a:p>
            <a:pPr algn="l"/>
            <a:r>
              <a:rPr sz="1600"/>
              <a:t>活吗？</a:t>
            </a:r>
            <a:endParaRPr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674100" cy="614045"/>
          </a:xfrm>
          <a:prstGeom prst="rect">
            <a:avLst/>
          </a:prstGeom>
          <a:noFill/>
        </p:spPr>
        <p:txBody>
          <a:bodyPr wrap="square" rtlCol="0" anchor="t">
            <a:spAutoFit/>
          </a:bodyPr>
          <a:p>
            <a:pPr algn="ctr"/>
            <a:r>
              <a:rPr b="1"/>
              <a:t>实训二 大学生活与职场生活的差异</a:t>
            </a:r>
            <a:endParaRPr b="1"/>
          </a:p>
          <a:p>
            <a:pPr algn="l"/>
            <a:r>
              <a:rPr lang="en-US" sz="1600" b="1"/>
              <a:t> </a:t>
            </a:r>
            <a:endParaRPr lang="en-US" sz="1600" b="1"/>
          </a:p>
        </p:txBody>
      </p:sp>
      <p:pic>
        <p:nvPicPr>
          <p:cNvPr id="2" name="图片 1"/>
          <p:cNvPicPr>
            <a:picLocks noChangeAspect="1"/>
          </p:cNvPicPr>
          <p:nvPr>
            <p:custDataLst>
              <p:tags r:id="rId1"/>
            </p:custDataLst>
          </p:nvPr>
        </p:nvPicPr>
        <p:blipFill>
          <a:blip r:embed="rId2"/>
          <a:stretch>
            <a:fillRect/>
          </a:stretch>
        </p:blipFill>
        <p:spPr>
          <a:xfrm>
            <a:off x="278765" y="1779905"/>
            <a:ext cx="8411845" cy="2831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63722" y="772344"/>
            <a:ext cx="8360010" cy="3358612"/>
          </a:xfrm>
          <a:prstGeom prst="rect">
            <a:avLst/>
          </a:prstGeom>
          <a:noFill/>
        </p:spPr>
        <p:txBody>
          <a:bodyPr wrap="square">
            <a:spAutoFit/>
          </a:bodyPr>
          <a:lstStyle/>
          <a:p>
            <a:pPr>
              <a:lnSpc>
                <a:spcPct val="150000"/>
              </a:lnSpc>
            </a:pPr>
            <a:r>
              <a:rPr lang="zh-CN" altLang="en-US" sz="1600" dirty="0"/>
              <a:t>     某高校毕业生张某，在校期间表现较好。毕业后，他和同学一起到一家公司应聘，结果他们被安排到车间上班。工作一个月后，繁忙的工作节奏让张某逐渐产生了厌倦的情绪：“一个名牌高校的学生怎么能在车间工作呢？”张某愤然离开了这家公司。可是两年后他又回来应聘该公司职位时，发现前来招聘的主管却正是他原来的同学。他又觉得不公平了：“在学校时我可是处处比他强，为什么他却提升了呢？”</a:t>
            </a:r>
            <a:endParaRPr lang="en-US" altLang="zh-CN" sz="1600" dirty="0"/>
          </a:p>
          <a:p>
            <a:pPr>
              <a:lnSpc>
                <a:spcPct val="150000"/>
              </a:lnSpc>
            </a:pPr>
            <a:r>
              <a:rPr lang="zh-CN" altLang="en-US" sz="1600" dirty="0"/>
              <a:t>    这种浮躁的心态使众多大学生的工作浮在表面，长时间进入不了角色。这山望着那山高，但这也是用人单位最不喜欢的一种行为。调查显示：刚毕业的大学生在工作中务实精神状况差是用人单位最不满意的因素。在基层岗位锻炼成长是每一个，也是一个人全面发展的必由之路。毕业生要尽早成为一名合格的“职业人”，就需要尽快完成职业的角色转换。</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674100" cy="2830195"/>
          </a:xfrm>
          <a:prstGeom prst="rect">
            <a:avLst/>
          </a:prstGeom>
          <a:noFill/>
        </p:spPr>
        <p:txBody>
          <a:bodyPr wrap="square" rtlCol="0" anchor="t">
            <a:spAutoFit/>
          </a:bodyPr>
          <a:p>
            <a:pPr algn="ctr"/>
            <a:r>
              <a:rPr b="1"/>
              <a:t>实训二 大学生活与职场生活的差异</a:t>
            </a:r>
            <a:endParaRPr b="1"/>
          </a:p>
          <a:p>
            <a:pPr algn="l"/>
            <a:r>
              <a:rPr sz="1600"/>
              <a:t>步骤 2 探究与思考。</a:t>
            </a:r>
            <a:endParaRPr sz="1600"/>
          </a:p>
          <a:p>
            <a:pPr algn="l"/>
            <a:r>
              <a:rPr sz="1600"/>
              <a:t>（1）陈晨在工作中产生了诸多问题，其根源在哪里？</a:t>
            </a:r>
            <a:endParaRPr sz="1600"/>
          </a:p>
          <a:p>
            <a:pPr algn="l"/>
            <a:r>
              <a:rPr lang="en-US" altLang="zh-CN" sz="1600" dirty="0">
                <a:latin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a:t>
            </a:r>
            <a:endParaRPr lang="en-US" altLang="zh-CN" sz="1600" dirty="0">
              <a:latin typeface="楷体" panose="02010609060101010101" pitchFamily="2" charset="-122"/>
              <a:sym typeface="+mn-ea"/>
            </a:endParaRPr>
          </a:p>
          <a:p>
            <a:pPr algn="l"/>
            <a:r>
              <a:rPr sz="1600"/>
              <a:t>（2）结合所填表格的内容，你准备如何适应职场生活？</a:t>
            </a:r>
            <a:endParaRPr sz="1600"/>
          </a:p>
          <a:p>
            <a:pPr algn="l"/>
            <a:r>
              <a:rPr lang="en-US" altLang="zh-CN" sz="1600" dirty="0">
                <a:latin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a:t>
            </a:r>
            <a:endParaRPr sz="1600"/>
          </a:p>
          <a:p>
            <a:pPr algn="l"/>
            <a:endParaRPr sz="160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endParaRPr 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278765" y="843915"/>
            <a:ext cx="8674100" cy="1106805"/>
          </a:xfrm>
          <a:prstGeom prst="rect">
            <a:avLst/>
          </a:prstGeom>
          <a:noFill/>
        </p:spPr>
        <p:txBody>
          <a:bodyPr wrap="square" rtlCol="0" anchor="t">
            <a:spAutoFit/>
          </a:bodyPr>
          <a:p>
            <a:pPr algn="ctr"/>
            <a:r>
              <a:rPr b="1"/>
              <a:t>实训三 制订主动适应职业要求的计划</a:t>
            </a:r>
            <a:endParaRPr b="1"/>
          </a:p>
          <a:p>
            <a:pPr algn="l"/>
            <a:r>
              <a:rPr sz="1600" b="1"/>
              <a:t>实训目的：</a:t>
            </a:r>
            <a:r>
              <a:rPr sz="1600"/>
              <a:t>了解职业对从业者的要求，找出差距，提升职业能力。</a:t>
            </a:r>
            <a:endParaRPr sz="1600"/>
          </a:p>
          <a:p>
            <a:pPr algn="l"/>
            <a:r>
              <a:rPr sz="1600" b="1"/>
              <a:t>实训步骤：</a:t>
            </a:r>
            <a:endParaRPr sz="1600" b="1"/>
          </a:p>
          <a:p>
            <a:pPr algn="l"/>
            <a:r>
              <a:rPr sz="1600"/>
              <a:t>步骤 1 用简洁的文字完成表 7-3。</a:t>
            </a:r>
            <a:endParaRPr sz="1600"/>
          </a:p>
        </p:txBody>
      </p:sp>
      <p:pic>
        <p:nvPicPr>
          <p:cNvPr id="2" name="图片 1"/>
          <p:cNvPicPr>
            <a:picLocks noChangeAspect="1"/>
          </p:cNvPicPr>
          <p:nvPr>
            <p:custDataLst>
              <p:tags r:id="rId1"/>
            </p:custDataLst>
          </p:nvPr>
        </p:nvPicPr>
        <p:blipFill>
          <a:blip r:embed="rId2"/>
          <a:stretch>
            <a:fillRect/>
          </a:stretch>
        </p:blipFill>
        <p:spPr>
          <a:xfrm>
            <a:off x="1260475" y="2104390"/>
            <a:ext cx="6858000" cy="3019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PA" val="v4.0.0"/>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7.xml><?xml version="1.0" encoding="utf-8"?>
<p:tagLst xmlns:p="http://schemas.openxmlformats.org/presentationml/2006/main">
  <p:tag name="MH" val="20161022192605"/>
  <p:tag name="MH_LIBRARY" val="GRAPHIC"/>
  <p:tag name="MH_TYPE" val="Text"/>
  <p:tag name="MH_ORDER" val="3"/>
</p:tagLst>
</file>

<file path=ppt/tags/tag8.xml><?xml version="1.0" encoding="utf-8"?>
<p:tagLst xmlns:p="http://schemas.openxmlformats.org/presentationml/2006/main">
  <p:tag name="MH" val="20161022192605"/>
  <p:tag name="MH_LIBRARY" val="GRAPHIC"/>
  <p:tag name="MH_TYPE" val="Text"/>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23839</Words>
  <Application>WPS 演示</Application>
  <PresentationFormat>自定义</PresentationFormat>
  <Paragraphs>963</Paragraphs>
  <Slides>92</Slides>
  <Notes>79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92</vt:i4>
      </vt:variant>
    </vt:vector>
  </HeadingPairs>
  <TitlesOfParts>
    <vt:vector size="112" baseType="lpstr">
      <vt:lpstr>Arial</vt:lpstr>
      <vt:lpstr>宋体</vt:lpstr>
      <vt:lpstr>Wingdings</vt:lpstr>
      <vt:lpstr>Calibri</vt:lpstr>
      <vt:lpstr>楷体</vt:lpstr>
      <vt:lpstr>微软雅黑</vt:lpstr>
      <vt:lpstr>Agency FB</vt:lpstr>
      <vt:lpstr>Arial Narrow</vt:lpstr>
      <vt:lpstr>Franklin Gothic Medium</vt:lpstr>
      <vt:lpstr>Arial Unicode MS</vt:lpstr>
      <vt:lpstr>Calibri Light</vt:lpstr>
      <vt:lpstr>微软雅黑 Light</vt:lpstr>
      <vt:lpstr>Gill Sans</vt:lpstr>
      <vt:lpstr>黑体</vt:lpstr>
      <vt:lpstr>Lato</vt:lpstr>
      <vt:lpstr>MS PGothic</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7</cp:revision>
  <dcterms:created xsi:type="dcterms:W3CDTF">2016-10-17T14:00:00Z</dcterms:created>
  <dcterms:modified xsi:type="dcterms:W3CDTF">2024-10-29T00:43:33Z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40D03506AD2B4FCDAF25EB7B67CB5D59_12</vt:lpwstr>
  </property>
  <property fmtid="{D5CDD505-2E9C-101B-9397-08002B2CF9AE}" pid="3" name="KSOProductBuildVer">
    <vt:lpwstr>2052-12.1.0.18608</vt:lpwstr>
  </property>
</Properties>
</file>